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61" r:id="rId2"/>
    <p:sldId id="263" r:id="rId3"/>
    <p:sldId id="280" r:id="rId4"/>
    <p:sldId id="264" r:id="rId5"/>
    <p:sldId id="265" r:id="rId6"/>
    <p:sldId id="266" r:id="rId7"/>
    <p:sldId id="281" r:id="rId8"/>
    <p:sldId id="267" r:id="rId9"/>
    <p:sldId id="285" r:id="rId10"/>
    <p:sldId id="268" r:id="rId11"/>
    <p:sldId id="286" r:id="rId12"/>
    <p:sldId id="292" r:id="rId13"/>
    <p:sldId id="287" r:id="rId14"/>
    <p:sldId id="270" r:id="rId15"/>
    <p:sldId id="288" r:id="rId16"/>
    <p:sldId id="289" r:id="rId17"/>
    <p:sldId id="272" r:id="rId18"/>
    <p:sldId id="290" r:id="rId19"/>
    <p:sldId id="291" r:id="rId20"/>
    <p:sldId id="274" r:id="rId21"/>
    <p:sldId id="283" r:id="rId22"/>
    <p:sldId id="275" r:id="rId23"/>
    <p:sldId id="276" r:id="rId24"/>
    <p:sldId id="277" r:id="rId25"/>
    <p:sldId id="282" r:id="rId26"/>
    <p:sldId id="278" r:id="rId27"/>
    <p:sldId id="27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B90F"/>
    <a:srgbClr val="EADE48"/>
    <a:srgbClr val="C6C610"/>
    <a:srgbClr val="426A4E"/>
    <a:srgbClr val="B0CD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157" autoAdjust="0"/>
    <p:restoredTop sz="89822" autoAdjust="0"/>
  </p:normalViewPr>
  <p:slideViewPr>
    <p:cSldViewPr>
      <p:cViewPr varScale="1">
        <p:scale>
          <a:sx n="61" d="100"/>
          <a:sy n="61" d="100"/>
        </p:scale>
        <p:origin x="1072"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7" d="100"/>
          <a:sy n="87" d="100"/>
        </p:scale>
        <p:origin x="-178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444AC4-BB28-4DBE-B6DB-1927C0DC061F}" type="datetimeFigureOut">
              <a:rPr lang="en-US" smtClean="0"/>
              <a:t>6/21/2017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80AAA37-AF16-4E48-8708-6140128D7FC5}" type="slidenum">
              <a:rPr lang="en-US" smtClean="0"/>
              <a:t>‹#›</a:t>
            </a:fld>
            <a:endParaRPr lang="en-US"/>
          </a:p>
        </p:txBody>
      </p:sp>
    </p:spTree>
    <p:extLst>
      <p:ext uri="{BB962C8B-B14F-4D97-AF65-F5344CB8AC3E}">
        <p14:creationId xmlns:p14="http://schemas.microsoft.com/office/powerpoint/2010/main" val="51548047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363AD6-31F8-4212-A3F7-C14586C4CB3B}" type="datetimeFigureOut">
              <a:rPr lang="en-US" smtClean="0"/>
              <a:t>6/21/2017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64DE3E-FD89-4D82-A077-D18D63BA1A0A}" type="slidenum">
              <a:rPr lang="en-US" smtClean="0"/>
              <a:t>‹#›</a:t>
            </a:fld>
            <a:endParaRPr lang="en-US"/>
          </a:p>
        </p:txBody>
      </p:sp>
    </p:spTree>
    <p:extLst>
      <p:ext uri="{BB962C8B-B14F-4D97-AF65-F5344CB8AC3E}">
        <p14:creationId xmlns:p14="http://schemas.microsoft.com/office/powerpoint/2010/main" val="1751284421"/>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6F64DE3E-FD89-4D82-A077-D18D63BA1A0A}" type="slidenum">
              <a:rPr lang="en-US" smtClean="0"/>
              <a:t>1</a:t>
            </a:fld>
            <a:endParaRPr lang="en-US"/>
          </a:p>
        </p:txBody>
      </p:sp>
    </p:spTree>
    <p:extLst>
      <p:ext uri="{BB962C8B-B14F-4D97-AF65-F5344CB8AC3E}">
        <p14:creationId xmlns:p14="http://schemas.microsoft.com/office/powerpoint/2010/main" val="1606588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Linda-</a:t>
            </a:r>
            <a:r>
              <a:rPr lang="en-US" baseline="0" dirty="0"/>
              <a:t> problems with right hand side DONE (Linda)</a:t>
            </a:r>
          </a:p>
          <a:p>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6F64DE3E-FD89-4D82-A077-D18D63BA1A0A}" type="slidenum">
              <a:rPr lang="en-US" smtClean="0"/>
              <a:t>21</a:t>
            </a:fld>
            <a:endParaRPr lang="en-US"/>
          </a:p>
        </p:txBody>
      </p:sp>
    </p:spTree>
    <p:extLst>
      <p:ext uri="{BB962C8B-B14F-4D97-AF65-F5344CB8AC3E}">
        <p14:creationId xmlns:p14="http://schemas.microsoft.com/office/powerpoint/2010/main" val="7519673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6F64DE3E-FD89-4D82-A077-D18D63BA1A0A}" type="slidenum">
              <a:rPr lang="en-US" smtClean="0"/>
              <a:t>24</a:t>
            </a:fld>
            <a:endParaRPr lang="en-US"/>
          </a:p>
        </p:txBody>
      </p:sp>
    </p:spTree>
    <p:extLst>
      <p:ext uri="{BB962C8B-B14F-4D97-AF65-F5344CB8AC3E}">
        <p14:creationId xmlns:p14="http://schemas.microsoft.com/office/powerpoint/2010/main" val="17080522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Linda- problems with right hand slide. (I do not like this template. </a:t>
            </a:r>
            <a:r>
              <a:rPr lang="en-US" dirty="0">
                <a:sym typeface="Wingdings"/>
              </a:rPr>
              <a:t>  I</a:t>
            </a:r>
            <a:r>
              <a:rPr lang="en-US" baseline="0" dirty="0">
                <a:sym typeface="Wingdings"/>
              </a:rPr>
              <a:t> know what you mean. DONE (Linda)</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6F64DE3E-FD89-4D82-A077-D18D63BA1A0A}" type="slidenum">
              <a:rPr lang="en-US" smtClean="0"/>
              <a:t>25</a:t>
            </a:fld>
            <a:endParaRPr lang="en-US"/>
          </a:p>
        </p:txBody>
      </p:sp>
    </p:spTree>
    <p:extLst>
      <p:ext uri="{BB962C8B-B14F-4D97-AF65-F5344CB8AC3E}">
        <p14:creationId xmlns:p14="http://schemas.microsoft.com/office/powerpoint/2010/main" val="2073467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6F64DE3E-FD89-4D82-A077-D18D63BA1A0A}" type="slidenum">
              <a:rPr lang="en-US" smtClean="0"/>
              <a:t>3</a:t>
            </a:fld>
            <a:endParaRPr lang="en-US"/>
          </a:p>
        </p:txBody>
      </p:sp>
    </p:spTree>
    <p:extLst>
      <p:ext uri="{BB962C8B-B14F-4D97-AF65-F5344CB8AC3E}">
        <p14:creationId xmlns:p14="http://schemas.microsoft.com/office/powerpoint/2010/main" val="1523755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accent2">
                    <a:lumMod val="75000"/>
                  </a:schemeClr>
                </a:solidFill>
              </a:rPr>
              <a:t>References</a:t>
            </a:r>
            <a:r>
              <a:rPr lang="en-US" baseline="0" dirty="0">
                <a:solidFill>
                  <a:schemeClr val="accent2">
                    <a:lumMod val="75000"/>
                  </a:schemeClr>
                </a:solidFill>
              </a:rPr>
              <a:t> ok, Russ?</a:t>
            </a:r>
            <a:endParaRPr lang="en-US" dirty="0">
              <a:solidFill>
                <a:schemeClr val="accent2">
                  <a:lumMod val="75000"/>
                </a:schemeClr>
              </a:solidFill>
            </a:endParaRPr>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6F64DE3E-FD89-4D82-A077-D18D63BA1A0A}" type="slidenum">
              <a:rPr lang="en-US" smtClean="0"/>
              <a:t>4</a:t>
            </a:fld>
            <a:endParaRPr lang="en-US"/>
          </a:p>
        </p:txBody>
      </p:sp>
    </p:spTree>
    <p:extLst>
      <p:ext uri="{BB962C8B-B14F-4D97-AF65-F5344CB8AC3E}">
        <p14:creationId xmlns:p14="http://schemas.microsoft.com/office/powerpoint/2010/main" val="1608107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repasted this figure…didn’t capture the first column initially.</a:t>
            </a:r>
            <a:r>
              <a:rPr lang="en-US" baseline="0" dirty="0"/>
              <a:t> </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6F64DE3E-FD89-4D82-A077-D18D63BA1A0A}" type="slidenum">
              <a:rPr lang="en-US" smtClean="0"/>
              <a:t>5</a:t>
            </a:fld>
            <a:endParaRPr lang="en-US"/>
          </a:p>
        </p:txBody>
      </p:sp>
    </p:spTree>
    <p:extLst>
      <p:ext uri="{BB962C8B-B14F-4D97-AF65-F5344CB8AC3E}">
        <p14:creationId xmlns:p14="http://schemas.microsoft.com/office/powerpoint/2010/main" val="1634924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AMY-</a:t>
            </a:r>
            <a:r>
              <a:rPr lang="en-US" baseline="0" dirty="0"/>
              <a:t> do you have basic CONSORT. REF or 2?</a:t>
            </a:r>
          </a:p>
          <a:p>
            <a:endParaRPr lang="en-US" baseline="0" dirty="0"/>
          </a:p>
          <a:p>
            <a:r>
              <a:rPr lang="en-US" b="1" baseline="0" dirty="0"/>
              <a:t>LINDA- </a:t>
            </a:r>
            <a:r>
              <a:rPr lang="en-US" baseline="0" dirty="0"/>
              <a:t>Need consistency of font size and styles across slides</a:t>
            </a:r>
          </a:p>
          <a:p>
            <a:endParaRPr lang="en-US" baseline="0" dirty="0"/>
          </a:p>
          <a:p>
            <a:r>
              <a:rPr lang="en-US" baseline="0" dirty="0"/>
              <a:t>Russ…where possible I have created the titles in 32 Arial and the titles in the body, 28 Arial and the bullets below 24 Arial…not always possible given amount, etc.</a:t>
            </a:r>
          </a:p>
          <a:p>
            <a:endParaRPr lang="en-US" baseline="0" dirty="0"/>
          </a:p>
          <a:p>
            <a:r>
              <a:rPr lang="en-US" baseline="0" dirty="0"/>
              <a:t>Also, I removed the ACCORDS ‘bit’ at the bottom of the slides as it was repetitive of what’s above and we needed the space. (Linda)</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6F64DE3E-FD89-4D82-A077-D18D63BA1A0A}" type="slidenum">
              <a:rPr lang="en-US" smtClean="0"/>
              <a:t>7</a:t>
            </a:fld>
            <a:endParaRPr lang="en-US"/>
          </a:p>
        </p:txBody>
      </p:sp>
    </p:spTree>
    <p:extLst>
      <p:ext uri="{BB962C8B-B14F-4D97-AF65-F5344CB8AC3E}">
        <p14:creationId xmlns:p14="http://schemas.microsoft.com/office/powerpoint/2010/main" val="2017099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AMY- do you have? Thought you did one? I cannot find</a:t>
            </a:r>
          </a:p>
          <a:p>
            <a:endParaRPr lang="en-US" dirty="0"/>
          </a:p>
          <a:p>
            <a:r>
              <a:rPr lang="en-US" dirty="0"/>
              <a:t>Is this what you had in mind, Russ?</a:t>
            </a:r>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6F64DE3E-FD89-4D82-A077-D18D63BA1A0A}" type="slidenum">
              <a:rPr lang="en-US" smtClean="0"/>
              <a:t>8</a:t>
            </a:fld>
            <a:endParaRPr lang="en-US"/>
          </a:p>
        </p:txBody>
      </p:sp>
    </p:spTree>
    <p:extLst>
      <p:ext uri="{BB962C8B-B14F-4D97-AF65-F5344CB8AC3E}">
        <p14:creationId xmlns:p14="http://schemas.microsoft.com/office/powerpoint/2010/main" val="1309364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Linda- Messed up-  letter under 2 should be a, b, c, etc.   NO ‘f”- this is supposed to be just main point 2 – DONE (Linda)</a:t>
            </a:r>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6F64DE3E-FD89-4D82-A077-D18D63BA1A0A}" type="slidenum">
              <a:rPr lang="en-US" smtClean="0"/>
              <a:t>10</a:t>
            </a:fld>
            <a:endParaRPr lang="en-US"/>
          </a:p>
        </p:txBody>
      </p:sp>
    </p:spTree>
    <p:extLst>
      <p:ext uri="{BB962C8B-B14F-4D97-AF65-F5344CB8AC3E}">
        <p14:creationId xmlns:p14="http://schemas.microsoft.com/office/powerpoint/2010/main" val="7834095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6F64DE3E-FD89-4D82-A077-D18D63BA1A0A}" type="slidenum">
              <a:rPr lang="en-US" smtClean="0"/>
              <a:t>15</a:t>
            </a:fld>
            <a:endParaRPr lang="en-US"/>
          </a:p>
        </p:txBody>
      </p:sp>
    </p:spTree>
    <p:extLst>
      <p:ext uri="{BB962C8B-B14F-4D97-AF65-F5344CB8AC3E}">
        <p14:creationId xmlns:p14="http://schemas.microsoft.com/office/powerpoint/2010/main" val="1049447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we have a graphic. </a:t>
            </a:r>
            <a:r>
              <a:rPr lang="en-US" dirty="0" err="1"/>
              <a:t>Cartoon..something</a:t>
            </a:r>
            <a:r>
              <a:rPr lang="en-US" dirty="0"/>
              <a:t> to indicate questions- someone raising hand; Rodin </a:t>
            </a:r>
            <a:r>
              <a:rPr lang="en-US" dirty="0" err="1"/>
              <a:t>thinkng</a:t>
            </a:r>
            <a:r>
              <a:rPr lang="en-US" dirty="0"/>
              <a:t> statue, interacting students in classroom?</a:t>
            </a:r>
          </a:p>
          <a:p>
            <a:endParaRPr lang="en-US" dirty="0"/>
          </a:p>
          <a:p>
            <a:r>
              <a:rPr lang="en-US" dirty="0"/>
              <a:t>Some ideas</a:t>
            </a:r>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6F64DE3E-FD89-4D82-A077-D18D63BA1A0A}" type="slidenum">
              <a:rPr lang="en-US" smtClean="0"/>
              <a:t>20</a:t>
            </a:fld>
            <a:endParaRPr lang="en-US"/>
          </a:p>
        </p:txBody>
      </p:sp>
    </p:spTree>
    <p:extLst>
      <p:ext uri="{BB962C8B-B14F-4D97-AF65-F5344CB8AC3E}">
        <p14:creationId xmlns:p14="http://schemas.microsoft.com/office/powerpoint/2010/main" val="9594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oleObject" Target="../embeddings/oleObject1.bin"/><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3400" y="762000"/>
            <a:ext cx="8229600" cy="1143000"/>
          </a:xfrm>
        </p:spPr>
        <p:txBody>
          <a:bodyPr/>
          <a:lstStyle>
            <a:lvl1pPr>
              <a:defRPr baseline="0"/>
            </a:lvl1pPr>
          </a:lstStyle>
          <a:p>
            <a:r>
              <a:rPr lang="en-US" dirty="0"/>
              <a:t>SLIDE TITLE</a:t>
            </a:r>
          </a:p>
        </p:txBody>
      </p:sp>
      <p:sp>
        <p:nvSpPr>
          <p:cNvPr id="3" name="Content Placeholder 2"/>
          <p:cNvSpPr>
            <a:spLocks noGrp="1"/>
          </p:cNvSpPr>
          <p:nvPr>
            <p:ph idx="1"/>
          </p:nvPr>
        </p:nvSpPr>
        <p:spPr>
          <a:xfrm>
            <a:off x="381000" y="2133600"/>
            <a:ext cx="8229600" cy="2362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685800" y="6356350"/>
            <a:ext cx="7620000" cy="365125"/>
          </a:xfrm>
          <a:prstGeom prst="rect">
            <a:avLst/>
          </a:prstGeom>
        </p:spPr>
        <p:txBody>
          <a:bodyPr/>
          <a:lstStyle>
            <a:lvl1pPr>
              <a:defRPr sz="1050"/>
            </a:lvl1pPr>
          </a:lstStyle>
          <a:p>
            <a:r>
              <a:rPr lang="en-US" b="1" cap="all" dirty="0"/>
              <a:t>ACCORDS – </a:t>
            </a:r>
            <a:r>
              <a:rPr lang="en-US" b="1" cap="small" dirty="0"/>
              <a:t>Adult and Child Center for Health Outcomes Research and Delivery Science</a:t>
            </a:r>
            <a:endParaRPr lang="en-US" dirty="0"/>
          </a:p>
          <a:p>
            <a:r>
              <a:rPr lang="en-US" sz="700" b="1" dirty="0">
                <a:solidFill>
                  <a:schemeClr val="accent4"/>
                </a:solidFill>
              </a:rPr>
              <a:t>University of Colorado Denver | Anschutz Medical Campus</a:t>
            </a:r>
          </a:p>
          <a:p>
            <a:endParaRPr lang="en-US" dirty="0"/>
          </a:p>
        </p:txBody>
      </p:sp>
    </p:spTree>
    <p:extLst>
      <p:ext uri="{BB962C8B-B14F-4D97-AF65-F5344CB8AC3E}">
        <p14:creationId xmlns:p14="http://schemas.microsoft.com/office/powerpoint/2010/main" val="3527278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9600" y="609600"/>
            <a:ext cx="7772400" cy="1470025"/>
          </a:xfrm>
        </p:spPr>
        <p:txBody>
          <a:bodyPr/>
          <a:lstStyle>
            <a:lvl1pPr>
              <a:defRPr baseline="0"/>
            </a:lvl1pPr>
          </a:lstStyle>
          <a:p>
            <a:r>
              <a:rPr lang="en-US" dirty="0"/>
              <a:t>SLIDE TITLE</a:t>
            </a:r>
          </a:p>
        </p:txBody>
      </p:sp>
      <p:sp>
        <p:nvSpPr>
          <p:cNvPr id="5" name="Footer Placeholder 4"/>
          <p:cNvSpPr>
            <a:spLocks noGrp="1"/>
          </p:cNvSpPr>
          <p:nvPr>
            <p:ph type="ftr" sz="quarter" idx="11"/>
          </p:nvPr>
        </p:nvSpPr>
        <p:spPr>
          <a:xfrm>
            <a:off x="685800" y="6400801"/>
            <a:ext cx="7620000" cy="446314"/>
          </a:xfrm>
          <a:prstGeom prst="rect">
            <a:avLst/>
          </a:prstGeom>
        </p:spPr>
        <p:txBody>
          <a:bodyPr/>
          <a:lstStyle>
            <a:lvl1pPr>
              <a:defRPr sz="1000"/>
            </a:lvl1pPr>
          </a:lstStyle>
          <a:p>
            <a:r>
              <a:rPr lang="en-US" b="1" cap="all" dirty="0"/>
              <a:t>ACCORDS – </a:t>
            </a:r>
            <a:r>
              <a:rPr lang="en-US" b="1" cap="small" dirty="0"/>
              <a:t>Adult and Child Center for Health Outcomes Research and Delivery Science</a:t>
            </a:r>
            <a:endParaRPr lang="en-US" dirty="0"/>
          </a:p>
          <a:p>
            <a:r>
              <a:rPr lang="en-US" sz="900" b="1" dirty="0">
                <a:solidFill>
                  <a:schemeClr val="accent4"/>
                </a:solidFill>
              </a:rPr>
              <a:t>University of Colorado Denver | Anschutz Medical Campus</a:t>
            </a:r>
          </a:p>
          <a:p>
            <a:endParaRPr lang="en-US" dirty="0"/>
          </a:p>
        </p:txBody>
      </p:sp>
      <p:sp>
        <p:nvSpPr>
          <p:cNvPr id="7" name="Text Placeholder 2"/>
          <p:cNvSpPr>
            <a:spLocks noGrp="1"/>
          </p:cNvSpPr>
          <p:nvPr>
            <p:ph idx="13"/>
          </p:nvPr>
        </p:nvSpPr>
        <p:spPr>
          <a:xfrm>
            <a:off x="381000" y="2362200"/>
            <a:ext cx="8229600" cy="2362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91099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3400" y="685800"/>
            <a:ext cx="8229600" cy="1143000"/>
          </a:xfrm>
        </p:spPr>
        <p:txBody>
          <a:bodyPr/>
          <a:lstStyle>
            <a:lvl1pPr>
              <a:defRPr/>
            </a:lvl1pPr>
          </a:lstStyle>
          <a:p>
            <a:r>
              <a:rPr lang="en-US" dirty="0"/>
              <a:t>SLIDE TITLE</a:t>
            </a:r>
          </a:p>
        </p:txBody>
      </p:sp>
      <p:sp>
        <p:nvSpPr>
          <p:cNvPr id="3" name="Content Placeholder 2"/>
          <p:cNvSpPr>
            <a:spLocks noGrp="1"/>
          </p:cNvSpPr>
          <p:nvPr>
            <p:ph sz="half" idx="1"/>
          </p:nvPr>
        </p:nvSpPr>
        <p:spPr>
          <a:xfrm>
            <a:off x="457200" y="1905000"/>
            <a:ext cx="403860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905000"/>
            <a:ext cx="403860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685800" y="6356350"/>
            <a:ext cx="7620000" cy="365125"/>
          </a:xfrm>
          <a:prstGeom prst="rect">
            <a:avLst/>
          </a:prstGeom>
        </p:spPr>
        <p:txBody>
          <a:bodyPr/>
          <a:lstStyle>
            <a:lvl1pPr>
              <a:defRPr sz="1050"/>
            </a:lvl1pPr>
          </a:lstStyle>
          <a:p>
            <a:r>
              <a:rPr lang="en-US" b="1" cap="all" dirty="0"/>
              <a:t>ACCORDS – </a:t>
            </a:r>
            <a:r>
              <a:rPr lang="en-US" b="1" cap="small" dirty="0"/>
              <a:t>Adult and Child Center for Health Outcomes Research and Delivery Science</a:t>
            </a:r>
            <a:endParaRPr lang="en-US" dirty="0"/>
          </a:p>
          <a:p>
            <a:r>
              <a:rPr lang="en-US" sz="700" b="1" dirty="0">
                <a:solidFill>
                  <a:schemeClr val="accent4"/>
                </a:solidFill>
              </a:rPr>
              <a:t>University of Colorado Denver | </a:t>
            </a:r>
            <a:r>
              <a:rPr lang="en-US" sz="800" b="1" dirty="0">
                <a:solidFill>
                  <a:schemeClr val="accent4"/>
                </a:solidFill>
              </a:rPr>
              <a:t>Anschutz Medical Campus</a:t>
            </a:r>
            <a:endParaRPr lang="en-US" dirty="0"/>
          </a:p>
        </p:txBody>
      </p:sp>
    </p:spTree>
    <p:extLst>
      <p:ext uri="{BB962C8B-B14F-4D97-AF65-F5344CB8AC3E}">
        <p14:creationId xmlns:p14="http://schemas.microsoft.com/office/powerpoint/2010/main" val="1074217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3400" y="762000"/>
            <a:ext cx="8229600" cy="1143000"/>
          </a:xfrm>
        </p:spPr>
        <p:txBody>
          <a:bodyPr/>
          <a:lstStyle>
            <a:lvl1pPr>
              <a:defRPr/>
            </a:lvl1pPr>
          </a:lstStyle>
          <a:p>
            <a:r>
              <a:rPr lang="en-US" dirty="0"/>
              <a:t>SLIDE TITLE</a:t>
            </a:r>
          </a:p>
        </p:txBody>
      </p:sp>
      <p:sp>
        <p:nvSpPr>
          <p:cNvPr id="4" name="Footer Placeholder 3"/>
          <p:cNvSpPr>
            <a:spLocks noGrp="1"/>
          </p:cNvSpPr>
          <p:nvPr>
            <p:ph type="ftr" sz="quarter" idx="11"/>
          </p:nvPr>
        </p:nvSpPr>
        <p:spPr>
          <a:xfrm>
            <a:off x="685800" y="6356350"/>
            <a:ext cx="7620000" cy="365125"/>
          </a:xfrm>
          <a:prstGeom prst="rect">
            <a:avLst/>
          </a:prstGeom>
        </p:spPr>
        <p:txBody>
          <a:bodyPr/>
          <a:lstStyle/>
          <a:p>
            <a:endParaRPr lang="en-US" dirty="0"/>
          </a:p>
        </p:txBody>
      </p:sp>
      <p:sp>
        <p:nvSpPr>
          <p:cNvPr id="6" name="Footer Placeholder 5"/>
          <p:cNvSpPr txBox="1">
            <a:spLocks/>
          </p:cNvSpPr>
          <p:nvPr userDrawn="1"/>
        </p:nvSpPr>
        <p:spPr>
          <a:xfrm>
            <a:off x="718457" y="6324600"/>
            <a:ext cx="7620000" cy="365125"/>
          </a:xfrm>
          <a:prstGeom prst="rect">
            <a:avLst/>
          </a:prstGeom>
        </p:spPr>
        <p:txBody>
          <a:bodyPr vert="horz" lIns="91440" tIns="45720" rIns="91440" bIns="45720" rtlCol="0" anchor="ctr"/>
          <a:lstStyle>
            <a:defPPr>
              <a:defRPr lang="en-US"/>
            </a:defPPr>
            <a:lvl1pPr marL="0" algn="ctr" defTabSz="914400" rtl="0" eaLnBrk="1" latinLnBrk="0" hangingPunct="1">
              <a:defRPr sz="105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cap="all" dirty="0">
                <a:solidFill>
                  <a:schemeClr val="tx1"/>
                </a:solidFill>
              </a:rPr>
              <a:t>ACCORDS – </a:t>
            </a:r>
            <a:r>
              <a:rPr lang="en-US" b="1" cap="small" dirty="0">
                <a:solidFill>
                  <a:schemeClr val="tx1"/>
                </a:solidFill>
              </a:rPr>
              <a:t>Adult and Child Center for Health Outcomes Research and Delivery Science</a:t>
            </a:r>
            <a:endParaRPr lang="en-US" dirty="0"/>
          </a:p>
          <a:p>
            <a:r>
              <a:rPr lang="en-US" sz="700" b="1" dirty="0">
                <a:solidFill>
                  <a:schemeClr val="accent4"/>
                </a:solidFill>
              </a:rPr>
              <a:t>University of Colorado Denver | </a:t>
            </a:r>
            <a:r>
              <a:rPr lang="en-US" sz="800" b="1" dirty="0">
                <a:solidFill>
                  <a:schemeClr val="accent4"/>
                </a:solidFill>
              </a:rPr>
              <a:t>Anschutz Medical Campus</a:t>
            </a:r>
            <a:endParaRPr lang="en-US" dirty="0"/>
          </a:p>
        </p:txBody>
      </p:sp>
    </p:spTree>
    <p:extLst>
      <p:ext uri="{BB962C8B-B14F-4D97-AF65-F5344CB8AC3E}">
        <p14:creationId xmlns:p14="http://schemas.microsoft.com/office/powerpoint/2010/main" val="328578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52600" y="1905000"/>
            <a:ext cx="5486400" cy="566738"/>
          </a:xfrm>
        </p:spPr>
        <p:txBody>
          <a:bodyPr anchor="b"/>
          <a:lstStyle>
            <a:lvl1pPr algn="ctr">
              <a:defRPr sz="2000" b="1" baseline="0"/>
            </a:lvl1pPr>
          </a:lstStyle>
          <a:p>
            <a:r>
              <a:rPr lang="en-US" dirty="0"/>
              <a:t>Our Collaborators</a:t>
            </a:r>
          </a:p>
        </p:txBody>
      </p:sp>
      <p:sp>
        <p:nvSpPr>
          <p:cNvPr id="4" name="Text Placeholder 3"/>
          <p:cNvSpPr>
            <a:spLocks noGrp="1"/>
          </p:cNvSpPr>
          <p:nvPr>
            <p:ph type="body" sz="half" idx="2"/>
          </p:nvPr>
        </p:nvSpPr>
        <p:spPr>
          <a:xfrm>
            <a:off x="457200" y="5257800"/>
            <a:ext cx="8229600" cy="1143000"/>
          </a:xfrm>
          <a:solidFill>
            <a:schemeClr val="bg2"/>
          </a:solidFill>
          <a:ln w="12700">
            <a:solidFill>
              <a:schemeClr val="tx1"/>
            </a:solidFill>
          </a:ln>
        </p:spPr>
        <p:txBody>
          <a:bodyPr/>
          <a:lstStyle>
            <a:lvl1pPr marL="0" marR="0" indent="0">
              <a:lnSpc>
                <a:spcPts val="1300"/>
              </a:lnSpc>
              <a:spcBef>
                <a:spcPts val="0"/>
              </a:spcBef>
              <a:spcAft>
                <a:spcPts val="0"/>
              </a:spcAft>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a:spcBef>
                <a:spcPts val="0"/>
              </a:spcBef>
              <a:spcAft>
                <a:spcPts val="0"/>
              </a:spcAft>
            </a:pPr>
            <a:r>
              <a:rPr lang="en-US" sz="900" dirty="0">
                <a:effectLst/>
                <a:latin typeface="+mn-lt"/>
                <a:ea typeface="Times New Roman"/>
                <a:cs typeface="Arial"/>
              </a:rPr>
              <a:t>The project is supported by AHRQ grant number </a:t>
            </a:r>
            <a:r>
              <a:rPr lang="en-US" sz="900" dirty="0">
                <a:effectLst/>
                <a:latin typeface="+mn-lt"/>
                <a:ea typeface="Cambria"/>
                <a:cs typeface="Arial"/>
              </a:rPr>
              <a:t>R13 HS23723-01 in cooperation with two AHRQ Research Centers for Excellence in Clinical Preventive Services at the University of Colorado Anschutz Medical Campus and the University of North Carolina.</a:t>
            </a:r>
            <a:endParaRPr lang="en-US" sz="900" dirty="0">
              <a:effectLst/>
              <a:latin typeface="+mn-lt"/>
              <a:ea typeface="Times New Roman"/>
              <a:cs typeface="Times New Roman"/>
            </a:endParaRPr>
          </a:p>
          <a:p>
            <a:pPr marL="0" marR="0">
              <a:spcBef>
                <a:spcPts val="0"/>
              </a:spcBef>
              <a:spcAft>
                <a:spcPts val="0"/>
              </a:spcAft>
            </a:pPr>
            <a:r>
              <a:rPr lang="en-US" sz="900" dirty="0">
                <a:effectLst/>
                <a:latin typeface="+mn-lt"/>
                <a:ea typeface="Times New Roman"/>
                <a:cs typeface="Arial"/>
              </a:rPr>
              <a:t> </a:t>
            </a:r>
            <a:endParaRPr lang="en-US" sz="900" dirty="0">
              <a:effectLst/>
              <a:latin typeface="+mn-lt"/>
              <a:ea typeface="Times New Roman"/>
              <a:cs typeface="Times New Roman"/>
            </a:endParaRPr>
          </a:p>
          <a:p>
            <a:pPr marL="0" marR="0">
              <a:lnSpc>
                <a:spcPts val="1300"/>
              </a:lnSpc>
              <a:spcBef>
                <a:spcPts val="0"/>
              </a:spcBef>
              <a:spcAft>
                <a:spcPts val="0"/>
              </a:spcAft>
            </a:pPr>
            <a:r>
              <a:rPr lang="en-US" sz="900" dirty="0">
                <a:effectLst/>
                <a:latin typeface="+mn-lt"/>
                <a:ea typeface="Times New Roman"/>
                <a:cs typeface="Arial"/>
              </a:rPr>
              <a:t>This project is also generously sponsored by the Adult and Child Center for Health Outcomes Research and Delivery Science (ACCORDS) at the University of Colorado Anschutz Medical Campus, the U.S. Department of Veterans Affairs’ Seattle-Denver Center of Innovation for Veteran-Centered and Value-Driven Care, and the Colorado Clinical &amp; Translational Sciences Institute (CCTSI).</a:t>
            </a:r>
            <a:endParaRPr lang="en-US" sz="900" dirty="0">
              <a:effectLst/>
              <a:latin typeface="+mn-lt"/>
              <a:ea typeface="Times New Roman"/>
              <a:cs typeface="Times New Roman"/>
            </a:endParaRPr>
          </a:p>
        </p:txBody>
      </p:sp>
      <p:pic>
        <p:nvPicPr>
          <p:cNvPr id="4098"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410200" y="2769938"/>
            <a:ext cx="2758751" cy="1035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85800" y="2971800"/>
            <a:ext cx="2811548" cy="796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5"/>
          <p:cNvSpPr>
            <a:spLocks noChangeArrowheads="1"/>
          </p:cNvSpPr>
          <p:nvPr userDrawn="1"/>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userDrawn="1">
            <p:extLst>
              <p:ext uri="{D42A27DB-BD31-4B8C-83A1-F6EECF244321}">
                <p14:modId xmlns:p14="http://schemas.microsoft.com/office/powerpoint/2010/main" val="3700907791"/>
              </p:ext>
            </p:extLst>
          </p:nvPr>
        </p:nvGraphicFramePr>
        <p:xfrm>
          <a:off x="533400" y="4114800"/>
          <a:ext cx="3678115" cy="762000"/>
        </p:xfrm>
        <a:graphic>
          <a:graphicData uri="http://schemas.openxmlformats.org/presentationml/2006/ole">
            <mc:AlternateContent xmlns:mc="http://schemas.openxmlformats.org/markup-compatibility/2006">
              <mc:Choice xmlns:v="urn:schemas-microsoft-com:vml" Requires="v">
                <p:oleObj spid="_x0000_s4210" name="Bitmap Image" r:id="rId5" imgW="3914286" imgH="809738" progId="Paint.Picture">
                  <p:embed/>
                </p:oleObj>
              </mc:Choice>
              <mc:Fallback>
                <p:oleObj name="Bitmap Image" r:id="rId5" imgW="3914286" imgH="809738" progId="Paint.Picture">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4114800"/>
                        <a:ext cx="3678115" cy="762000"/>
                      </a:xfrm>
                      <a:prstGeom prst="rect">
                        <a:avLst/>
                      </a:prstGeom>
                      <a:noFill/>
                    </p:spPr>
                  </p:pic>
                </p:oleObj>
              </mc:Fallback>
            </mc:AlternateContent>
          </a:graphicData>
        </a:graphic>
      </p:graphicFrame>
      <p:pic>
        <p:nvPicPr>
          <p:cNvPr id="4102" name="Picture 6"/>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334000" y="4191000"/>
            <a:ext cx="2693233"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80081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838200"/>
            <a:ext cx="8229600" cy="1143000"/>
          </a:xfrm>
          <a:prstGeom prst="rect">
            <a:avLst/>
          </a:prstGeom>
        </p:spPr>
        <p:txBody>
          <a:bodyPr vert="horz" lIns="91440" tIns="45720" rIns="91440" bIns="45720" rtlCol="0" anchor="ctr">
            <a:normAutofit/>
          </a:bodyPr>
          <a:lstStyle/>
          <a:p>
            <a:r>
              <a:rPr lang="en-US" dirty="0"/>
              <a:t>PRESENTATION TITLE</a:t>
            </a:r>
          </a:p>
        </p:txBody>
      </p:sp>
      <p:sp>
        <p:nvSpPr>
          <p:cNvPr id="3" name="Text Placeholder 2"/>
          <p:cNvSpPr>
            <a:spLocks noGrp="1"/>
          </p:cNvSpPr>
          <p:nvPr>
            <p:ph type="body" idx="1"/>
          </p:nvPr>
        </p:nvSpPr>
        <p:spPr>
          <a:xfrm>
            <a:off x="381000" y="2209800"/>
            <a:ext cx="8229600" cy="3429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p:cNvCxnSpPr/>
          <p:nvPr userDrawn="1"/>
        </p:nvCxnSpPr>
        <p:spPr>
          <a:xfrm>
            <a:off x="381000" y="1828800"/>
            <a:ext cx="8382000" cy="0"/>
          </a:xfrm>
          <a:prstGeom prst="line">
            <a:avLst/>
          </a:prstGeom>
          <a:ln w="57150">
            <a:solidFill>
              <a:schemeClr val="accent4"/>
            </a:solidFill>
          </a:ln>
          <a:effectLst/>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52400" y="53489"/>
            <a:ext cx="4114800" cy="784711"/>
          </a:xfrm>
          <a:prstGeom prst="rect">
            <a:avLst/>
          </a:prstGeom>
        </p:spPr>
      </p:pic>
    </p:spTree>
    <p:extLst>
      <p:ext uri="{BB962C8B-B14F-4D97-AF65-F5344CB8AC3E}">
        <p14:creationId xmlns:p14="http://schemas.microsoft.com/office/powerpoint/2010/main" val="2211712750"/>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2" r:id="rId3"/>
    <p:sldLayoutId id="2147483654" r:id="rId4"/>
    <p:sldLayoutId id="2147483657" r:id="rId5"/>
  </p:sldLayoutIdLst>
  <p:hf sldNum="0" hdr="0" dt="0"/>
  <p:txStyles>
    <p:titleStyle>
      <a:lvl1pPr algn="ctr" defTabSz="914400" rtl="0" eaLnBrk="1" latinLnBrk="0" hangingPunct="1">
        <a:spcBef>
          <a:spcPct val="0"/>
        </a:spcBef>
        <a:buNone/>
        <a:defRPr sz="440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cdenver.edu/accords/implementat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evaluationhub.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hyperlink" Target="https://www.google.com/url?sa=i&amp;rct=j&amp;q=&amp;esrc=s&amp;source=images&amp;cd=&amp;cad=rja&amp;uact=8&amp;ved=0ahUKEwjs0Z-PjbvUAhWBx4MKHU4RCVkQjRwIBw&amp;url=https://markarmstrongillustration.com/2011/10/31/draw-a-rough-sketch-first-its-the-thinker-thing-to-do/&amp;psig=AFQjCNFFG71W0wzzuIJjS5eOgUgVxldDhw&amp;ust=1497452861422539" TargetMode="External"/><Relationship Id="rId7" Type="http://schemas.openxmlformats.org/officeDocument/2006/relationships/image" Target="../media/image10.jp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9.jpg"/><Relationship Id="rId5" Type="http://schemas.openxmlformats.org/officeDocument/2006/relationships/image" Target="../media/image8.jpg"/><Relationship Id="rId4" Type="http://schemas.openxmlformats.org/officeDocument/2006/relationships/image" Target="../media/image7.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990600"/>
            <a:ext cx="8229600" cy="838200"/>
          </a:xfrm>
        </p:spPr>
        <p:txBody>
          <a:bodyPr>
            <a:noAutofit/>
          </a:bodyPr>
          <a:lstStyle/>
          <a:p>
            <a:pPr algn="l"/>
            <a:r>
              <a:rPr lang="en-US" sz="2400" dirty="0">
                <a:latin typeface="+mn-lt"/>
              </a:rPr>
              <a:t>Expanded CONSORT Figure for Planning and Reporting </a:t>
            </a:r>
            <a:br>
              <a:rPr lang="en-US" sz="2400" dirty="0">
                <a:latin typeface="+mn-lt"/>
              </a:rPr>
            </a:br>
            <a:r>
              <a:rPr lang="en-US" sz="2400" dirty="0">
                <a:latin typeface="+mn-lt"/>
              </a:rPr>
              <a:t>D &amp; I Research</a:t>
            </a:r>
          </a:p>
        </p:txBody>
      </p:sp>
      <p:sp>
        <p:nvSpPr>
          <p:cNvPr id="5" name="Content Placeholder 4"/>
          <p:cNvSpPr>
            <a:spLocks noGrp="1"/>
          </p:cNvSpPr>
          <p:nvPr>
            <p:ph idx="1"/>
          </p:nvPr>
        </p:nvSpPr>
        <p:spPr>
          <a:xfrm>
            <a:off x="381000" y="2590800"/>
            <a:ext cx="8229600" cy="2362200"/>
          </a:xfrm>
        </p:spPr>
        <p:txBody>
          <a:bodyPr>
            <a:normAutofit fontScale="92500" lnSpcReduction="20000"/>
          </a:bodyPr>
          <a:lstStyle/>
          <a:p>
            <a:pPr marL="0" indent="0" algn="ctr">
              <a:buNone/>
            </a:pPr>
            <a:r>
              <a:rPr lang="en-US" sz="2800" dirty="0"/>
              <a:t>Russell E. Glasgow, PhD</a:t>
            </a:r>
          </a:p>
          <a:p>
            <a:pPr marL="0" indent="0" algn="ctr">
              <a:buNone/>
            </a:pPr>
            <a:r>
              <a:rPr lang="en-US" sz="2800" dirty="0"/>
              <a:t>Amy </a:t>
            </a:r>
            <a:r>
              <a:rPr lang="en-US" sz="2800" dirty="0" err="1"/>
              <a:t>Huebschmann</a:t>
            </a:r>
            <a:r>
              <a:rPr lang="en-US" sz="2800" dirty="0"/>
              <a:t>, MD, MS</a:t>
            </a:r>
          </a:p>
          <a:p>
            <a:pPr marL="0" indent="0" algn="ctr">
              <a:buNone/>
            </a:pPr>
            <a:r>
              <a:rPr lang="en-US" sz="2800" dirty="0"/>
              <a:t>and friends</a:t>
            </a:r>
          </a:p>
          <a:p>
            <a:pPr marL="0" indent="0" algn="ctr">
              <a:buNone/>
            </a:pPr>
            <a:endParaRPr lang="en-US" sz="2800" dirty="0"/>
          </a:p>
          <a:p>
            <a:pPr marL="0" indent="0" algn="ctr">
              <a:buNone/>
            </a:pPr>
            <a:r>
              <a:rPr lang="en-US" sz="2000" dirty="0"/>
              <a:t>ACCORDS Dissemination and Implementation Science Program</a:t>
            </a:r>
          </a:p>
          <a:p>
            <a:pPr marL="0" indent="0" algn="ctr">
              <a:buNone/>
            </a:pPr>
            <a:r>
              <a:rPr lang="en-US" sz="2000" dirty="0"/>
              <a:t>Departments of Family and General Internal Medicine</a:t>
            </a:r>
          </a:p>
          <a:p>
            <a:pPr marL="0" indent="0" algn="ctr">
              <a:buNone/>
            </a:pPr>
            <a:endParaRPr lang="en-US" sz="2800" dirty="0"/>
          </a:p>
        </p:txBody>
      </p:sp>
      <p:sp>
        <p:nvSpPr>
          <p:cNvPr id="2" name="TextBox 1"/>
          <p:cNvSpPr txBox="1"/>
          <p:nvPr/>
        </p:nvSpPr>
        <p:spPr>
          <a:xfrm>
            <a:off x="1143000" y="5553670"/>
            <a:ext cx="6705600" cy="923330"/>
          </a:xfrm>
          <a:prstGeom prst="rect">
            <a:avLst/>
          </a:prstGeom>
          <a:noFill/>
        </p:spPr>
        <p:txBody>
          <a:bodyPr wrap="square" rtlCol="0">
            <a:spAutoFit/>
          </a:bodyPr>
          <a:lstStyle/>
          <a:p>
            <a:pPr algn="ctr"/>
            <a:r>
              <a:rPr lang="en-US" dirty="0">
                <a:hlinkClick r:id="rId3"/>
              </a:rPr>
              <a:t>www.ucdenver.edu/accords/implementation</a:t>
            </a:r>
            <a:endParaRPr lang="en-US" dirty="0"/>
          </a:p>
          <a:p>
            <a:pPr algn="ctr"/>
            <a:r>
              <a:rPr lang="en-US" dirty="0">
                <a:hlinkClick r:id="rId4"/>
              </a:rPr>
              <a:t>www.evaluationhub.org</a:t>
            </a:r>
            <a:endParaRPr lang="en-US" dirty="0"/>
          </a:p>
          <a:p>
            <a:pPr algn="ctr"/>
            <a:endParaRPr lang="en-US" dirty="0"/>
          </a:p>
        </p:txBody>
      </p:sp>
    </p:spTree>
    <p:extLst>
      <p:ext uri="{BB962C8B-B14F-4D97-AF65-F5344CB8AC3E}">
        <p14:creationId xmlns:p14="http://schemas.microsoft.com/office/powerpoint/2010/main" val="99724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838200"/>
          </a:xfrm>
        </p:spPr>
        <p:txBody>
          <a:bodyPr>
            <a:normAutofit/>
          </a:bodyPr>
          <a:lstStyle/>
          <a:p>
            <a:pPr algn="l"/>
            <a:r>
              <a:rPr lang="en-US" sz="3200" dirty="0">
                <a:latin typeface="+mn-lt"/>
              </a:rPr>
              <a:t>Adoption: Setting and Staff Issues</a:t>
            </a:r>
          </a:p>
        </p:txBody>
      </p:sp>
      <p:sp>
        <p:nvSpPr>
          <p:cNvPr id="3" name="TextBox 2"/>
          <p:cNvSpPr txBox="1"/>
          <p:nvPr/>
        </p:nvSpPr>
        <p:spPr>
          <a:xfrm>
            <a:off x="533400" y="1981200"/>
            <a:ext cx="8001000" cy="4308872"/>
          </a:xfrm>
          <a:prstGeom prst="rect">
            <a:avLst/>
          </a:prstGeom>
          <a:noFill/>
        </p:spPr>
        <p:txBody>
          <a:bodyPr wrap="square" rtlCol="0">
            <a:spAutoFit/>
          </a:bodyPr>
          <a:lstStyle/>
          <a:p>
            <a:pPr>
              <a:spcAft>
                <a:spcPts val="600"/>
              </a:spcAft>
            </a:pPr>
            <a:r>
              <a:rPr lang="en-US" sz="2800" dirty="0"/>
              <a:t>1. Setting Level Adoption Factor </a:t>
            </a:r>
            <a:r>
              <a:rPr lang="en-US" sz="2400" dirty="0"/>
              <a:t>Settings</a:t>
            </a:r>
          </a:p>
          <a:p>
            <a:pPr marL="1428750" lvl="2" indent="-514350">
              <a:buFont typeface="+mj-lt"/>
              <a:buAutoNum type="alphaLcPeriod"/>
            </a:pPr>
            <a:r>
              <a:rPr lang="en-US" sz="2200" dirty="0"/>
              <a:t>Who is invited/excluded</a:t>
            </a:r>
          </a:p>
          <a:p>
            <a:pPr marL="1428750" lvl="2" indent="-514350">
              <a:buFont typeface="+mj-lt"/>
              <a:buAutoNum type="alphaLcPeriod"/>
            </a:pPr>
            <a:r>
              <a:rPr lang="en-US" sz="2200" dirty="0"/>
              <a:t>Participation rate</a:t>
            </a:r>
          </a:p>
          <a:p>
            <a:pPr marL="1428750" lvl="2" indent="-514350">
              <a:buFont typeface="+mj-lt"/>
              <a:buAutoNum type="alphaLcPeriod"/>
            </a:pPr>
            <a:r>
              <a:rPr lang="en-US" sz="2200" dirty="0"/>
              <a:t>Who participates</a:t>
            </a:r>
          </a:p>
          <a:p>
            <a:pPr marL="1428750" lvl="2" indent="-514350">
              <a:buFont typeface="+mj-lt"/>
              <a:buAutoNum type="alphaLcPeriod"/>
            </a:pPr>
            <a:r>
              <a:rPr lang="en-US" sz="2200" dirty="0"/>
              <a:t>How representative are they</a:t>
            </a:r>
          </a:p>
          <a:p>
            <a:pPr marL="1428750" lvl="2" indent="-514350">
              <a:spcAft>
                <a:spcPts val="600"/>
              </a:spcAft>
              <a:buFont typeface="+mj-lt"/>
              <a:buAutoNum type="alphaLcPeriod"/>
            </a:pPr>
            <a:r>
              <a:rPr lang="en-US" sz="2200" dirty="0"/>
              <a:t>Reasons for participating/declining</a:t>
            </a:r>
          </a:p>
          <a:p>
            <a:pPr lvl="1" indent="-457200">
              <a:spcAft>
                <a:spcPts val="600"/>
              </a:spcAft>
            </a:pPr>
            <a:r>
              <a:rPr lang="en-US" sz="2800" dirty="0"/>
              <a:t>2. Staff Level Adoption Factors</a:t>
            </a:r>
          </a:p>
          <a:p>
            <a:pPr marL="1428750" lvl="2" indent="-514350">
              <a:buFont typeface="+mj-lt"/>
              <a:buAutoNum type="alphaLcPeriod"/>
            </a:pPr>
            <a:r>
              <a:rPr lang="en-US" sz="2200" dirty="0"/>
              <a:t>Who is invited/excluded</a:t>
            </a:r>
          </a:p>
          <a:p>
            <a:pPr marL="1428750" lvl="2" indent="-514350">
              <a:buFont typeface="+mj-lt"/>
              <a:buAutoNum type="alphaLcPeriod"/>
            </a:pPr>
            <a:r>
              <a:rPr lang="en-US" sz="2200" dirty="0"/>
              <a:t>Participation rate</a:t>
            </a:r>
          </a:p>
          <a:p>
            <a:pPr marL="1428750" lvl="2" indent="-514350">
              <a:buFont typeface="+mj-lt"/>
              <a:buAutoNum type="alphaLcPeriod"/>
            </a:pPr>
            <a:r>
              <a:rPr lang="en-US" sz="2200" dirty="0"/>
              <a:t>Who participates</a:t>
            </a:r>
          </a:p>
          <a:p>
            <a:pPr marL="1428750" lvl="2" indent="-514350">
              <a:buFont typeface="+mj-lt"/>
              <a:buAutoNum type="alphaLcPeriod"/>
            </a:pPr>
            <a:r>
              <a:rPr lang="en-US" sz="2200" dirty="0"/>
              <a:t>Reasons for participating/declining</a:t>
            </a:r>
          </a:p>
        </p:txBody>
      </p:sp>
    </p:spTree>
    <p:extLst>
      <p:ext uri="{BB962C8B-B14F-4D97-AF65-F5344CB8AC3E}">
        <p14:creationId xmlns:p14="http://schemas.microsoft.com/office/powerpoint/2010/main" val="1485496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4900" y="295103"/>
            <a:ext cx="4229100" cy="850040"/>
          </a:xfrm>
        </p:spPr>
        <p:txBody>
          <a:bodyPr>
            <a:noAutofit/>
          </a:bodyPr>
          <a:lstStyle/>
          <a:p>
            <a:pPr algn="l"/>
            <a:r>
              <a:rPr lang="en-US" sz="2900" dirty="0">
                <a:solidFill>
                  <a:prstClr val="black"/>
                </a:solidFill>
                <a:latin typeface="Arial"/>
              </a:rPr>
              <a:t>Expanded CONSORT issue – Adoption</a:t>
            </a:r>
            <a:endParaRPr lang="en-US" sz="2900" dirty="0"/>
          </a:p>
        </p:txBody>
      </p:sp>
      <p:sp>
        <p:nvSpPr>
          <p:cNvPr id="3" name="Footer Placeholder 2"/>
          <p:cNvSpPr>
            <a:spLocks noGrp="1"/>
          </p:cNvSpPr>
          <p:nvPr>
            <p:ph type="ftr" sz="quarter" idx="11"/>
          </p:nvPr>
        </p:nvSpPr>
        <p:spPr>
          <a:xfrm>
            <a:off x="685800" y="5634625"/>
            <a:ext cx="7620000" cy="613775"/>
          </a:xfrm>
          <a:ln>
            <a:solidFill>
              <a:srgbClr val="FF0000"/>
            </a:solidFill>
          </a:ln>
        </p:spPr>
        <p:txBody>
          <a:bodyPr/>
          <a:lstStyle/>
          <a:p>
            <a:r>
              <a:rPr lang="en-US" dirty="0"/>
              <a:t>Critical Considerations: 	-Characteristics of Adopting Settings vs. Non</a:t>
            </a:r>
          </a:p>
          <a:p>
            <a:r>
              <a:rPr lang="en-US" dirty="0"/>
              <a:t>			-Characteristics of Adopting Staff vs. Non</a:t>
            </a:r>
          </a:p>
        </p:txBody>
      </p:sp>
      <p:grpSp>
        <p:nvGrpSpPr>
          <p:cNvPr id="33" name="Group 32"/>
          <p:cNvGrpSpPr/>
          <p:nvPr/>
        </p:nvGrpSpPr>
        <p:grpSpPr>
          <a:xfrm>
            <a:off x="381000" y="1156361"/>
            <a:ext cx="8540115" cy="4335491"/>
            <a:chOff x="381000" y="2057400"/>
            <a:chExt cx="8046719" cy="3434452"/>
          </a:xfrm>
        </p:grpSpPr>
        <p:sp>
          <p:nvSpPr>
            <p:cNvPr id="4" name="Rectangle 3"/>
            <p:cNvSpPr/>
            <p:nvPr/>
          </p:nvSpPr>
          <p:spPr>
            <a:xfrm>
              <a:off x="1905000" y="2057400"/>
              <a:ext cx="2514600" cy="656808"/>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5" name="Rectangle 4"/>
            <p:cNvSpPr/>
            <p:nvPr/>
          </p:nvSpPr>
          <p:spPr>
            <a:xfrm>
              <a:off x="381000" y="3296172"/>
              <a:ext cx="2514600" cy="656808"/>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6" name="Rectangle 5"/>
            <p:cNvSpPr/>
            <p:nvPr/>
          </p:nvSpPr>
          <p:spPr>
            <a:xfrm>
              <a:off x="3505200" y="3294966"/>
              <a:ext cx="2743200" cy="656808"/>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7" name="Rectangle 6"/>
            <p:cNvSpPr/>
            <p:nvPr/>
          </p:nvSpPr>
          <p:spPr>
            <a:xfrm>
              <a:off x="381000" y="4514166"/>
              <a:ext cx="2514600" cy="975046"/>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8" name="Rectangle 7"/>
            <p:cNvSpPr/>
            <p:nvPr/>
          </p:nvSpPr>
          <p:spPr>
            <a:xfrm>
              <a:off x="3505200" y="4480080"/>
              <a:ext cx="2514600" cy="1011772"/>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9" name="Rectangle 8"/>
            <p:cNvSpPr/>
            <p:nvPr/>
          </p:nvSpPr>
          <p:spPr>
            <a:xfrm>
              <a:off x="7170420" y="4477433"/>
              <a:ext cx="1184910" cy="655509"/>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0" name="TextBox 9"/>
            <p:cNvSpPr txBox="1"/>
            <p:nvPr/>
          </p:nvSpPr>
          <p:spPr>
            <a:xfrm>
              <a:off x="1981200" y="2089684"/>
              <a:ext cx="2362200" cy="560767"/>
            </a:xfrm>
            <a:prstGeom prst="rect">
              <a:avLst/>
            </a:prstGeom>
            <a:noFill/>
            <a:ln>
              <a:noFill/>
            </a:ln>
          </p:spPr>
          <p:txBody>
            <a:bodyPr wrap="square" rtlCol="0">
              <a:spAutoFit/>
            </a:bodyPr>
            <a:lstStyle/>
            <a:p>
              <a:pPr algn="ctr"/>
              <a:r>
                <a:rPr lang="en-US" sz="2000" dirty="0"/>
                <a:t>Total Number Potential Settings</a:t>
              </a:r>
            </a:p>
          </p:txBody>
        </p:sp>
        <p:sp>
          <p:nvSpPr>
            <p:cNvPr id="12" name="TextBox 11"/>
            <p:cNvSpPr txBox="1"/>
            <p:nvPr/>
          </p:nvSpPr>
          <p:spPr>
            <a:xfrm>
              <a:off x="457200" y="3316069"/>
              <a:ext cx="2362200" cy="560767"/>
            </a:xfrm>
            <a:prstGeom prst="rect">
              <a:avLst/>
            </a:prstGeom>
            <a:noFill/>
            <a:ln>
              <a:noFill/>
            </a:ln>
          </p:spPr>
          <p:txBody>
            <a:bodyPr wrap="square" rtlCol="0">
              <a:spAutoFit/>
            </a:bodyPr>
            <a:lstStyle/>
            <a:p>
              <a:pPr algn="ctr"/>
              <a:r>
                <a:rPr lang="en-US" sz="2000" dirty="0"/>
                <a:t>Settings Eligible</a:t>
              </a:r>
            </a:p>
            <a:p>
              <a:pPr algn="ctr"/>
              <a:r>
                <a:rPr lang="en-US" sz="2000" dirty="0"/>
                <a:t>(n and %)</a:t>
              </a:r>
            </a:p>
          </p:txBody>
        </p:sp>
        <p:sp>
          <p:nvSpPr>
            <p:cNvPr id="16" name="TextBox 15"/>
            <p:cNvSpPr txBox="1"/>
            <p:nvPr/>
          </p:nvSpPr>
          <p:spPr>
            <a:xfrm>
              <a:off x="457200" y="4563070"/>
              <a:ext cx="2362200" cy="804579"/>
            </a:xfrm>
            <a:prstGeom prst="rect">
              <a:avLst/>
            </a:prstGeom>
            <a:noFill/>
            <a:ln>
              <a:noFill/>
            </a:ln>
          </p:spPr>
          <p:txBody>
            <a:bodyPr wrap="square" rtlCol="0">
              <a:spAutoFit/>
            </a:bodyPr>
            <a:lstStyle/>
            <a:p>
              <a:pPr algn="ctr"/>
              <a:r>
                <a:rPr lang="en-US" sz="2000" dirty="0"/>
                <a:t>Settings and Agents</a:t>
              </a:r>
            </a:p>
            <a:p>
              <a:pPr algn="ctr"/>
              <a:r>
                <a:rPr lang="en-US" sz="2000" dirty="0"/>
                <a:t>Who Participate</a:t>
              </a:r>
            </a:p>
            <a:p>
              <a:pPr algn="ctr"/>
              <a:r>
                <a:rPr lang="en-US" sz="2000" dirty="0"/>
                <a:t>(n and %)</a:t>
              </a:r>
            </a:p>
          </p:txBody>
        </p:sp>
        <p:sp>
          <p:nvSpPr>
            <p:cNvPr id="17" name="TextBox 16"/>
            <p:cNvSpPr txBox="1"/>
            <p:nvPr/>
          </p:nvSpPr>
          <p:spPr>
            <a:xfrm>
              <a:off x="3581400" y="4562227"/>
              <a:ext cx="2362200" cy="804579"/>
            </a:xfrm>
            <a:prstGeom prst="rect">
              <a:avLst/>
            </a:prstGeom>
            <a:noFill/>
            <a:ln>
              <a:noFill/>
            </a:ln>
          </p:spPr>
          <p:txBody>
            <a:bodyPr wrap="square" rtlCol="0">
              <a:spAutoFit/>
            </a:bodyPr>
            <a:lstStyle/>
            <a:p>
              <a:pPr algn="ctr"/>
              <a:r>
                <a:rPr lang="en-US" sz="2000" dirty="0"/>
                <a:t>Settings and Agents Who Decline</a:t>
              </a:r>
            </a:p>
            <a:p>
              <a:pPr algn="ctr"/>
              <a:r>
                <a:rPr lang="en-US" sz="2000" dirty="0"/>
                <a:t>(n and %)</a:t>
              </a:r>
            </a:p>
          </p:txBody>
        </p:sp>
        <p:sp>
          <p:nvSpPr>
            <p:cNvPr id="18" name="TextBox 17"/>
            <p:cNvSpPr txBox="1"/>
            <p:nvPr/>
          </p:nvSpPr>
          <p:spPr>
            <a:xfrm>
              <a:off x="7195184" y="4535269"/>
              <a:ext cx="1232535" cy="560767"/>
            </a:xfrm>
            <a:prstGeom prst="rect">
              <a:avLst/>
            </a:prstGeom>
            <a:noFill/>
            <a:ln>
              <a:noFill/>
            </a:ln>
          </p:spPr>
          <p:txBody>
            <a:bodyPr wrap="square" rtlCol="0">
              <a:spAutoFit/>
            </a:bodyPr>
            <a:lstStyle/>
            <a:p>
              <a:pPr algn="ctr"/>
              <a:r>
                <a:rPr lang="en-US" sz="2000" dirty="0"/>
                <a:t>Other</a:t>
              </a:r>
            </a:p>
            <a:p>
              <a:pPr algn="ctr"/>
              <a:r>
                <a:rPr lang="en-US" sz="2000" dirty="0"/>
                <a:t>(n and %)</a:t>
              </a:r>
            </a:p>
          </p:txBody>
        </p:sp>
        <p:sp>
          <p:nvSpPr>
            <p:cNvPr id="19" name="TextBox 18"/>
            <p:cNvSpPr txBox="1"/>
            <p:nvPr/>
          </p:nvSpPr>
          <p:spPr>
            <a:xfrm>
              <a:off x="3468298" y="3316069"/>
              <a:ext cx="2835003" cy="560767"/>
            </a:xfrm>
            <a:prstGeom prst="rect">
              <a:avLst/>
            </a:prstGeom>
            <a:noFill/>
            <a:ln>
              <a:noFill/>
            </a:ln>
          </p:spPr>
          <p:txBody>
            <a:bodyPr wrap="square" rtlCol="0">
              <a:spAutoFit/>
            </a:bodyPr>
            <a:lstStyle/>
            <a:p>
              <a:pPr algn="ctr"/>
              <a:r>
                <a:rPr lang="en-US" sz="2000" dirty="0"/>
                <a:t>Excluded by Investigator</a:t>
              </a:r>
            </a:p>
            <a:p>
              <a:pPr algn="ctr"/>
              <a:r>
                <a:rPr lang="en-US" sz="2000" dirty="0"/>
                <a:t>(n, %, and reasons)</a:t>
              </a:r>
            </a:p>
          </p:txBody>
        </p:sp>
        <p:cxnSp>
          <p:nvCxnSpPr>
            <p:cNvPr id="21" name="Straight Arrow Connector 20"/>
            <p:cNvCxnSpPr>
              <a:stCxn id="4" idx="2"/>
              <a:endCxn id="5" idx="0"/>
            </p:cNvCxnSpPr>
            <p:nvPr/>
          </p:nvCxnSpPr>
          <p:spPr>
            <a:xfrm flipH="1">
              <a:off x="1638300" y="2714208"/>
              <a:ext cx="1524000" cy="581964"/>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p:cNvCxnSpPr>
              <a:stCxn id="5" idx="2"/>
              <a:endCxn id="7" idx="0"/>
            </p:cNvCxnSpPr>
            <p:nvPr/>
          </p:nvCxnSpPr>
          <p:spPr>
            <a:xfrm>
              <a:off x="1638300" y="3952980"/>
              <a:ext cx="0" cy="561186"/>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p:cNvCxnSpPr>
              <a:stCxn id="4" idx="2"/>
              <a:endCxn id="6" idx="0"/>
            </p:cNvCxnSpPr>
            <p:nvPr/>
          </p:nvCxnSpPr>
          <p:spPr>
            <a:xfrm>
              <a:off x="3162300" y="2714208"/>
              <a:ext cx="1714500" cy="580758"/>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p:cNvCxnSpPr>
              <a:stCxn id="5" idx="2"/>
              <a:endCxn id="8" idx="0"/>
            </p:cNvCxnSpPr>
            <p:nvPr/>
          </p:nvCxnSpPr>
          <p:spPr>
            <a:xfrm>
              <a:off x="1638300" y="3952980"/>
              <a:ext cx="3124200" cy="52710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a:stCxn id="5" idx="2"/>
            </p:cNvCxnSpPr>
            <p:nvPr/>
          </p:nvCxnSpPr>
          <p:spPr>
            <a:xfrm>
              <a:off x="1638300" y="3952980"/>
              <a:ext cx="6107430" cy="524454"/>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1752604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5" name="Group 94"/>
          <p:cNvGrpSpPr/>
          <p:nvPr/>
        </p:nvGrpSpPr>
        <p:grpSpPr>
          <a:xfrm>
            <a:off x="-63097" y="838200"/>
            <a:ext cx="9201001" cy="5537776"/>
            <a:chOff x="-56765" y="2098114"/>
            <a:chExt cx="9127733" cy="3713164"/>
          </a:xfrm>
        </p:grpSpPr>
        <p:grpSp>
          <p:nvGrpSpPr>
            <p:cNvPr id="93" name="Group 92"/>
            <p:cNvGrpSpPr/>
            <p:nvPr/>
          </p:nvGrpSpPr>
          <p:grpSpPr>
            <a:xfrm>
              <a:off x="-56765" y="2362200"/>
              <a:ext cx="9127733" cy="3449078"/>
              <a:chOff x="-59933" y="2057400"/>
              <a:chExt cx="9127733" cy="3449078"/>
            </a:xfrm>
          </p:grpSpPr>
          <p:sp>
            <p:nvSpPr>
              <p:cNvPr id="4" name="Rectangle 3"/>
              <p:cNvSpPr/>
              <p:nvPr/>
            </p:nvSpPr>
            <p:spPr>
              <a:xfrm>
                <a:off x="2209800" y="2057400"/>
                <a:ext cx="2927153" cy="323807"/>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 name="Rectangle 4"/>
              <p:cNvSpPr/>
              <p:nvPr/>
            </p:nvSpPr>
            <p:spPr>
              <a:xfrm>
                <a:off x="652272" y="2635802"/>
                <a:ext cx="2425004" cy="364143"/>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6" name="Rectangle 5"/>
              <p:cNvSpPr/>
              <p:nvPr/>
            </p:nvSpPr>
            <p:spPr>
              <a:xfrm>
                <a:off x="3810000" y="2635802"/>
                <a:ext cx="2628532" cy="383581"/>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7" name="Rectangle 6"/>
              <p:cNvSpPr/>
              <p:nvPr/>
            </p:nvSpPr>
            <p:spPr>
              <a:xfrm>
                <a:off x="643128" y="3204159"/>
                <a:ext cx="2418632" cy="563094"/>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8" name="Rectangle 7"/>
              <p:cNvSpPr/>
              <p:nvPr/>
            </p:nvSpPr>
            <p:spPr>
              <a:xfrm>
                <a:off x="3529113" y="3204159"/>
                <a:ext cx="2409488" cy="563094"/>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9" name="Rectangle 8"/>
              <p:cNvSpPr/>
              <p:nvPr/>
            </p:nvSpPr>
            <p:spPr>
              <a:xfrm>
                <a:off x="6438532" y="3204159"/>
                <a:ext cx="1135380" cy="431876"/>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0" name="TextBox 9"/>
              <p:cNvSpPr txBox="1"/>
              <p:nvPr/>
            </p:nvSpPr>
            <p:spPr>
              <a:xfrm>
                <a:off x="2117938" y="2089362"/>
                <a:ext cx="3110875" cy="227006"/>
              </a:xfrm>
              <a:prstGeom prst="rect">
                <a:avLst/>
              </a:prstGeom>
              <a:noFill/>
              <a:ln>
                <a:noFill/>
              </a:ln>
            </p:spPr>
            <p:txBody>
              <a:bodyPr wrap="square" rtlCol="0">
                <a:spAutoFit/>
              </a:bodyPr>
              <a:lstStyle/>
              <a:p>
                <a:pPr algn="ctr"/>
                <a:r>
                  <a:rPr lang="en-US" sz="1600" dirty="0"/>
                  <a:t>Total Number Potential Settings</a:t>
                </a:r>
              </a:p>
            </p:txBody>
          </p:sp>
          <p:sp>
            <p:nvSpPr>
              <p:cNvPr id="11" name="TextBox 10"/>
              <p:cNvSpPr txBox="1"/>
              <p:nvPr/>
            </p:nvSpPr>
            <p:spPr>
              <a:xfrm>
                <a:off x="554017" y="2686890"/>
                <a:ext cx="2617512" cy="227006"/>
              </a:xfrm>
              <a:prstGeom prst="rect">
                <a:avLst/>
              </a:prstGeom>
              <a:noFill/>
              <a:ln>
                <a:noFill/>
              </a:ln>
            </p:spPr>
            <p:txBody>
              <a:bodyPr wrap="square" rtlCol="0">
                <a:spAutoFit/>
              </a:bodyPr>
              <a:lstStyle/>
              <a:p>
                <a:pPr algn="ctr"/>
                <a:r>
                  <a:rPr lang="en-US" sz="1600" dirty="0"/>
                  <a:t>Settings Eligible (n and %)</a:t>
                </a:r>
              </a:p>
            </p:txBody>
          </p:sp>
          <p:sp>
            <p:nvSpPr>
              <p:cNvPr id="12" name="TextBox 11"/>
              <p:cNvSpPr txBox="1"/>
              <p:nvPr/>
            </p:nvSpPr>
            <p:spPr>
              <a:xfrm>
                <a:off x="652272" y="3223926"/>
                <a:ext cx="2425005" cy="557196"/>
              </a:xfrm>
              <a:prstGeom prst="rect">
                <a:avLst/>
              </a:prstGeom>
              <a:noFill/>
              <a:ln>
                <a:noFill/>
              </a:ln>
            </p:spPr>
            <p:txBody>
              <a:bodyPr wrap="square" rtlCol="0">
                <a:spAutoFit/>
              </a:bodyPr>
              <a:lstStyle/>
              <a:p>
                <a:pPr algn="ctr"/>
                <a:r>
                  <a:rPr lang="en-US" sz="1600" dirty="0"/>
                  <a:t>Settings and Agents Who Participate</a:t>
                </a:r>
              </a:p>
              <a:p>
                <a:pPr algn="ctr"/>
                <a:r>
                  <a:rPr lang="en-US" sz="1600" dirty="0"/>
                  <a:t>(n and %)</a:t>
                </a:r>
              </a:p>
            </p:txBody>
          </p:sp>
          <p:sp>
            <p:nvSpPr>
              <p:cNvPr id="13" name="TextBox 12"/>
              <p:cNvSpPr txBox="1"/>
              <p:nvPr/>
            </p:nvSpPr>
            <p:spPr>
              <a:xfrm>
                <a:off x="3605313" y="3223926"/>
                <a:ext cx="2263459" cy="557196"/>
              </a:xfrm>
              <a:prstGeom prst="rect">
                <a:avLst/>
              </a:prstGeom>
              <a:noFill/>
              <a:ln>
                <a:noFill/>
              </a:ln>
            </p:spPr>
            <p:txBody>
              <a:bodyPr wrap="square" rtlCol="0">
                <a:spAutoFit/>
              </a:bodyPr>
              <a:lstStyle/>
              <a:p>
                <a:pPr algn="ctr"/>
                <a:r>
                  <a:rPr lang="en-US" sz="1600" dirty="0"/>
                  <a:t>Settings and Agents Who Decline</a:t>
                </a:r>
              </a:p>
              <a:p>
                <a:pPr algn="ctr"/>
                <a:r>
                  <a:rPr lang="en-US" sz="1600" dirty="0"/>
                  <a:t>(n and %)</a:t>
                </a:r>
              </a:p>
            </p:txBody>
          </p:sp>
          <p:sp>
            <p:nvSpPr>
              <p:cNvPr id="14" name="TextBox 13"/>
              <p:cNvSpPr txBox="1"/>
              <p:nvPr/>
            </p:nvSpPr>
            <p:spPr>
              <a:xfrm>
                <a:off x="6466637" y="3224046"/>
                <a:ext cx="1087920" cy="392101"/>
              </a:xfrm>
              <a:prstGeom prst="rect">
                <a:avLst/>
              </a:prstGeom>
              <a:noFill/>
              <a:ln>
                <a:noFill/>
              </a:ln>
            </p:spPr>
            <p:txBody>
              <a:bodyPr wrap="square" rtlCol="0">
                <a:spAutoFit/>
              </a:bodyPr>
              <a:lstStyle/>
              <a:p>
                <a:pPr algn="ctr"/>
                <a:r>
                  <a:rPr lang="en-US" sz="1600" dirty="0"/>
                  <a:t>Other</a:t>
                </a:r>
              </a:p>
              <a:p>
                <a:pPr algn="ctr"/>
                <a:r>
                  <a:rPr lang="en-US" sz="1600" dirty="0"/>
                  <a:t>(n and %)</a:t>
                </a:r>
              </a:p>
            </p:txBody>
          </p:sp>
          <p:sp>
            <p:nvSpPr>
              <p:cNvPr id="15" name="TextBox 14"/>
              <p:cNvSpPr txBox="1"/>
              <p:nvPr/>
            </p:nvSpPr>
            <p:spPr>
              <a:xfrm>
                <a:off x="3810000" y="2617659"/>
                <a:ext cx="2628532" cy="392101"/>
              </a:xfrm>
              <a:prstGeom prst="rect">
                <a:avLst/>
              </a:prstGeom>
              <a:noFill/>
              <a:ln>
                <a:noFill/>
              </a:ln>
            </p:spPr>
            <p:txBody>
              <a:bodyPr wrap="square" rtlCol="0">
                <a:spAutoFit/>
              </a:bodyPr>
              <a:lstStyle/>
              <a:p>
                <a:pPr algn="ctr"/>
                <a:r>
                  <a:rPr lang="en-US" sz="1600" dirty="0"/>
                  <a:t>Excluded by Investigator</a:t>
                </a:r>
              </a:p>
              <a:p>
                <a:pPr algn="ctr"/>
                <a:r>
                  <a:rPr lang="en-US" sz="1600" dirty="0"/>
                  <a:t>(n, % and reasons)</a:t>
                </a:r>
              </a:p>
            </p:txBody>
          </p:sp>
          <p:cxnSp>
            <p:nvCxnSpPr>
              <p:cNvPr id="16" name="Straight Arrow Connector 15"/>
              <p:cNvCxnSpPr>
                <a:stCxn id="4" idx="2"/>
                <a:endCxn id="5" idx="0"/>
              </p:cNvCxnSpPr>
              <p:nvPr/>
            </p:nvCxnSpPr>
            <p:spPr>
              <a:xfrm flipH="1">
                <a:off x="1864774" y="2381207"/>
                <a:ext cx="1808602" cy="254595"/>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p:cNvCxnSpPr>
                <a:stCxn id="5" idx="2"/>
                <a:endCxn id="7" idx="0"/>
              </p:cNvCxnSpPr>
              <p:nvPr/>
            </p:nvCxnSpPr>
            <p:spPr>
              <a:xfrm flipH="1">
                <a:off x="1852443" y="2999945"/>
                <a:ext cx="12331" cy="204215"/>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p:cNvCxnSpPr>
                <a:stCxn id="4" idx="2"/>
                <a:endCxn id="6" idx="0"/>
              </p:cNvCxnSpPr>
              <p:nvPr/>
            </p:nvCxnSpPr>
            <p:spPr>
              <a:xfrm>
                <a:off x="3673377" y="2381207"/>
                <a:ext cx="1450890" cy="254595"/>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a:stCxn id="5" idx="2"/>
                <a:endCxn id="8" idx="0"/>
              </p:cNvCxnSpPr>
              <p:nvPr/>
            </p:nvCxnSpPr>
            <p:spPr>
              <a:xfrm>
                <a:off x="1864774" y="2999945"/>
                <a:ext cx="2869083" cy="204214"/>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p:cNvCxnSpPr>
                <a:stCxn id="5" idx="2"/>
                <a:endCxn id="9" idx="0"/>
              </p:cNvCxnSpPr>
              <p:nvPr/>
            </p:nvCxnSpPr>
            <p:spPr>
              <a:xfrm>
                <a:off x="1864774" y="2999945"/>
                <a:ext cx="5141448" cy="204214"/>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35" name="Rectangle 34"/>
              <p:cNvSpPr/>
              <p:nvPr/>
            </p:nvSpPr>
            <p:spPr>
              <a:xfrm>
                <a:off x="643128" y="3952690"/>
                <a:ext cx="2425004" cy="3688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6" name="Rectangle 35"/>
              <p:cNvSpPr/>
              <p:nvPr/>
            </p:nvSpPr>
            <p:spPr>
              <a:xfrm>
                <a:off x="643128" y="4498387"/>
                <a:ext cx="2418632" cy="3861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7" name="Rectangle 36"/>
              <p:cNvSpPr/>
              <p:nvPr/>
            </p:nvSpPr>
            <p:spPr>
              <a:xfrm>
                <a:off x="3529113" y="4508285"/>
                <a:ext cx="2884653" cy="376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8" name="Rectangle 37"/>
              <p:cNvSpPr/>
              <p:nvPr/>
            </p:nvSpPr>
            <p:spPr>
              <a:xfrm>
                <a:off x="652271" y="5076600"/>
                <a:ext cx="2425005" cy="4106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9" name="Rectangle 38"/>
              <p:cNvSpPr/>
              <p:nvPr/>
            </p:nvSpPr>
            <p:spPr>
              <a:xfrm>
                <a:off x="3529112" y="5078584"/>
                <a:ext cx="2800601" cy="408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0" name="Rectangle 39"/>
              <p:cNvSpPr/>
              <p:nvPr/>
            </p:nvSpPr>
            <p:spPr>
              <a:xfrm>
                <a:off x="6712758" y="5073789"/>
                <a:ext cx="2355042" cy="4027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1" name="TextBox 40"/>
              <p:cNvSpPr txBox="1"/>
              <p:nvPr/>
            </p:nvSpPr>
            <p:spPr>
              <a:xfrm>
                <a:off x="752764" y="3929390"/>
                <a:ext cx="2219036" cy="392101"/>
              </a:xfrm>
              <a:prstGeom prst="rect">
                <a:avLst/>
              </a:prstGeom>
              <a:noFill/>
            </p:spPr>
            <p:txBody>
              <a:bodyPr wrap="square" rtlCol="0">
                <a:spAutoFit/>
              </a:bodyPr>
              <a:lstStyle/>
              <a:p>
                <a:pPr algn="ctr"/>
                <a:r>
                  <a:rPr lang="en-US" sz="1600" dirty="0"/>
                  <a:t>Total Potential Participants (n)</a:t>
                </a:r>
              </a:p>
            </p:txBody>
          </p:sp>
          <p:sp>
            <p:nvSpPr>
              <p:cNvPr id="42" name="TextBox 41"/>
              <p:cNvSpPr txBox="1"/>
              <p:nvPr/>
            </p:nvSpPr>
            <p:spPr>
              <a:xfrm>
                <a:off x="712819" y="4522362"/>
                <a:ext cx="2272048" cy="392101"/>
              </a:xfrm>
              <a:prstGeom prst="rect">
                <a:avLst/>
              </a:prstGeom>
              <a:noFill/>
            </p:spPr>
            <p:txBody>
              <a:bodyPr wrap="square" rtlCol="0">
                <a:spAutoFit/>
              </a:bodyPr>
              <a:lstStyle/>
              <a:p>
                <a:pPr algn="ctr"/>
                <a:r>
                  <a:rPr lang="en-US" sz="1600" dirty="0"/>
                  <a:t>Individuals Eligible (n and %)</a:t>
                </a:r>
              </a:p>
            </p:txBody>
          </p:sp>
          <p:sp>
            <p:nvSpPr>
              <p:cNvPr id="43" name="TextBox 42"/>
              <p:cNvSpPr txBox="1"/>
              <p:nvPr/>
            </p:nvSpPr>
            <p:spPr>
              <a:xfrm>
                <a:off x="601360" y="5114377"/>
                <a:ext cx="2383508" cy="392101"/>
              </a:xfrm>
              <a:prstGeom prst="rect">
                <a:avLst/>
              </a:prstGeom>
              <a:noFill/>
            </p:spPr>
            <p:txBody>
              <a:bodyPr wrap="square" rtlCol="0">
                <a:spAutoFit/>
              </a:bodyPr>
              <a:lstStyle/>
              <a:p>
                <a:pPr algn="ctr"/>
                <a:r>
                  <a:rPr lang="en-US" sz="1600" dirty="0"/>
                  <a:t>Individuals Enroll (n and %)</a:t>
                </a:r>
              </a:p>
            </p:txBody>
          </p:sp>
          <p:sp>
            <p:nvSpPr>
              <p:cNvPr id="44" name="TextBox 43"/>
              <p:cNvSpPr txBox="1"/>
              <p:nvPr/>
            </p:nvSpPr>
            <p:spPr>
              <a:xfrm>
                <a:off x="3647883" y="5095172"/>
                <a:ext cx="2681830" cy="392101"/>
              </a:xfrm>
              <a:prstGeom prst="rect">
                <a:avLst/>
              </a:prstGeom>
              <a:noFill/>
            </p:spPr>
            <p:txBody>
              <a:bodyPr wrap="square" rtlCol="0">
                <a:spAutoFit/>
              </a:bodyPr>
              <a:lstStyle/>
              <a:p>
                <a:pPr algn="ctr"/>
                <a:r>
                  <a:rPr lang="en-US" sz="1600" dirty="0"/>
                  <a:t>Individuals Decline (n, %, and reason)</a:t>
                </a:r>
              </a:p>
            </p:txBody>
          </p:sp>
          <p:sp>
            <p:nvSpPr>
              <p:cNvPr id="45" name="TextBox 44"/>
              <p:cNvSpPr txBox="1"/>
              <p:nvPr/>
            </p:nvSpPr>
            <p:spPr>
              <a:xfrm>
                <a:off x="6781548" y="5084480"/>
                <a:ext cx="2219036" cy="392101"/>
              </a:xfrm>
              <a:prstGeom prst="rect">
                <a:avLst/>
              </a:prstGeom>
              <a:noFill/>
            </p:spPr>
            <p:txBody>
              <a:bodyPr wrap="square" rtlCol="0">
                <a:spAutoFit/>
              </a:bodyPr>
              <a:lstStyle/>
              <a:p>
                <a:pPr algn="ctr"/>
                <a:r>
                  <a:rPr lang="en-US" sz="1600" dirty="0"/>
                  <a:t>Not Contacted/Other (n and %)</a:t>
                </a:r>
              </a:p>
            </p:txBody>
          </p:sp>
          <p:sp>
            <p:nvSpPr>
              <p:cNvPr id="46" name="TextBox 45"/>
              <p:cNvSpPr txBox="1"/>
              <p:nvPr/>
            </p:nvSpPr>
            <p:spPr>
              <a:xfrm>
                <a:off x="3474610" y="4501257"/>
                <a:ext cx="2999222" cy="392101"/>
              </a:xfrm>
              <a:prstGeom prst="rect">
                <a:avLst/>
              </a:prstGeom>
              <a:noFill/>
            </p:spPr>
            <p:txBody>
              <a:bodyPr wrap="square" rtlCol="0">
                <a:spAutoFit/>
              </a:bodyPr>
              <a:lstStyle/>
              <a:p>
                <a:pPr algn="ctr"/>
                <a:r>
                  <a:rPr lang="en-US" sz="1600" dirty="0"/>
                  <a:t>Excluded by Investigator (n, %, and reasons)</a:t>
                </a:r>
              </a:p>
            </p:txBody>
          </p:sp>
          <p:cxnSp>
            <p:nvCxnSpPr>
              <p:cNvPr id="47" name="Straight Arrow Connector 46"/>
              <p:cNvCxnSpPr>
                <a:stCxn id="35" idx="2"/>
                <a:endCxn id="36" idx="0"/>
              </p:cNvCxnSpPr>
              <p:nvPr/>
            </p:nvCxnSpPr>
            <p:spPr>
              <a:xfrm flipH="1">
                <a:off x="1852443" y="4321492"/>
                <a:ext cx="3186" cy="17689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8" name="Straight Arrow Connector 47"/>
              <p:cNvCxnSpPr>
                <a:stCxn id="36" idx="2"/>
                <a:endCxn id="38" idx="0"/>
              </p:cNvCxnSpPr>
              <p:nvPr/>
            </p:nvCxnSpPr>
            <p:spPr>
              <a:xfrm>
                <a:off x="1852443" y="4884583"/>
                <a:ext cx="12330" cy="19201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9" name="Straight Arrow Connector 48"/>
              <p:cNvCxnSpPr>
                <a:stCxn id="35" idx="2"/>
                <a:endCxn id="37" idx="0"/>
              </p:cNvCxnSpPr>
              <p:nvPr/>
            </p:nvCxnSpPr>
            <p:spPr>
              <a:xfrm>
                <a:off x="1855630" y="4321492"/>
                <a:ext cx="3115810" cy="1867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0" name="Straight Arrow Connector 49"/>
              <p:cNvCxnSpPr>
                <a:stCxn id="36" idx="2"/>
                <a:endCxn id="39" idx="0"/>
              </p:cNvCxnSpPr>
              <p:nvPr/>
            </p:nvCxnSpPr>
            <p:spPr>
              <a:xfrm>
                <a:off x="1852443" y="4884583"/>
                <a:ext cx="3076969" cy="19400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p:cNvCxnSpPr>
                <a:stCxn id="36" idx="2"/>
                <a:endCxn id="40" idx="0"/>
              </p:cNvCxnSpPr>
              <p:nvPr/>
            </p:nvCxnSpPr>
            <p:spPr>
              <a:xfrm>
                <a:off x="1852443" y="4884583"/>
                <a:ext cx="6037836" cy="18920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0" name="Straight Arrow Connector 59"/>
              <p:cNvCxnSpPr>
                <a:stCxn id="7" idx="2"/>
                <a:endCxn id="35" idx="0"/>
              </p:cNvCxnSpPr>
              <p:nvPr/>
            </p:nvCxnSpPr>
            <p:spPr>
              <a:xfrm>
                <a:off x="1852443" y="3767253"/>
                <a:ext cx="3186" cy="185437"/>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4" name="Left Brace 83"/>
              <p:cNvSpPr/>
              <p:nvPr/>
            </p:nvSpPr>
            <p:spPr>
              <a:xfrm>
                <a:off x="304800" y="2057400"/>
                <a:ext cx="228600" cy="1781154"/>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2800"/>
              </a:p>
            </p:txBody>
          </p:sp>
          <p:sp>
            <p:nvSpPr>
              <p:cNvPr id="85" name="TextBox 84"/>
              <p:cNvSpPr txBox="1"/>
              <p:nvPr/>
            </p:nvSpPr>
            <p:spPr>
              <a:xfrm rot="16200000">
                <a:off x="-435471" y="2700598"/>
                <a:ext cx="1147999" cy="396924"/>
              </a:xfrm>
              <a:prstGeom prst="rect">
                <a:avLst/>
              </a:prstGeom>
              <a:noFill/>
            </p:spPr>
            <p:txBody>
              <a:bodyPr wrap="square" rtlCol="0">
                <a:spAutoFit/>
              </a:bodyPr>
              <a:lstStyle/>
              <a:p>
                <a:r>
                  <a:rPr lang="en-US" sz="2000" dirty="0">
                    <a:effectLst>
                      <a:outerShdw blurRad="38100" dist="38100" dir="2700000" algn="tl">
                        <a:srgbClr val="000000">
                          <a:alpha val="43137"/>
                        </a:srgbClr>
                      </a:outerShdw>
                    </a:effectLst>
                  </a:rPr>
                  <a:t>ADOPTION</a:t>
                </a:r>
              </a:p>
            </p:txBody>
          </p:sp>
          <p:sp>
            <p:nvSpPr>
              <p:cNvPr id="86" name="TextBox 85"/>
              <p:cNvSpPr txBox="1"/>
              <p:nvPr/>
            </p:nvSpPr>
            <p:spPr>
              <a:xfrm rot="16200000">
                <a:off x="-283382" y="4456876"/>
                <a:ext cx="843821" cy="396924"/>
              </a:xfrm>
              <a:prstGeom prst="rect">
                <a:avLst/>
              </a:prstGeom>
              <a:noFill/>
            </p:spPr>
            <p:txBody>
              <a:bodyPr wrap="square" rtlCol="0">
                <a:spAutoFit/>
              </a:bodyPr>
              <a:lstStyle/>
              <a:p>
                <a:r>
                  <a:rPr lang="en-US" sz="2000" dirty="0">
                    <a:effectLst>
                      <a:outerShdw blurRad="38100" dist="38100" dir="2700000" algn="tl">
                        <a:srgbClr val="000000">
                          <a:alpha val="43137"/>
                        </a:srgbClr>
                      </a:outerShdw>
                    </a:effectLst>
                  </a:rPr>
                  <a:t>REACH</a:t>
                </a:r>
              </a:p>
            </p:txBody>
          </p:sp>
          <p:sp>
            <p:nvSpPr>
              <p:cNvPr id="87" name="Left Brace 86"/>
              <p:cNvSpPr/>
              <p:nvPr/>
            </p:nvSpPr>
            <p:spPr>
              <a:xfrm>
                <a:off x="302910" y="3929390"/>
                <a:ext cx="230490" cy="1439887"/>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2800"/>
              </a:p>
            </p:txBody>
          </p:sp>
        </p:grpSp>
        <p:sp>
          <p:nvSpPr>
            <p:cNvPr id="94" name="TextBox 93"/>
            <p:cNvSpPr txBox="1"/>
            <p:nvPr/>
          </p:nvSpPr>
          <p:spPr>
            <a:xfrm>
              <a:off x="1288" y="2098114"/>
              <a:ext cx="1510358" cy="185732"/>
            </a:xfrm>
            <a:prstGeom prst="rect">
              <a:avLst/>
            </a:prstGeom>
            <a:noFill/>
          </p:spPr>
          <p:txBody>
            <a:bodyPr wrap="square" rtlCol="0">
              <a:spAutoFit/>
            </a:bodyPr>
            <a:lstStyle/>
            <a:p>
              <a:r>
                <a:rPr lang="en-US" sz="1200" b="1" dirty="0"/>
                <a:t>RE-AIM Issue</a:t>
              </a:r>
            </a:p>
          </p:txBody>
        </p:sp>
      </p:grpSp>
      <p:sp>
        <p:nvSpPr>
          <p:cNvPr id="2" name="TextBox 1"/>
          <p:cNvSpPr txBox="1"/>
          <p:nvPr/>
        </p:nvSpPr>
        <p:spPr>
          <a:xfrm>
            <a:off x="5401820" y="282552"/>
            <a:ext cx="3513580" cy="984885"/>
          </a:xfrm>
          <a:prstGeom prst="rect">
            <a:avLst/>
          </a:prstGeom>
          <a:noFill/>
        </p:spPr>
        <p:txBody>
          <a:bodyPr wrap="square" rtlCol="0">
            <a:spAutoFit/>
          </a:bodyPr>
          <a:lstStyle/>
          <a:p>
            <a:r>
              <a:rPr lang="en-US" sz="2900" dirty="0">
                <a:solidFill>
                  <a:prstClr val="black"/>
                </a:solidFill>
              </a:rPr>
              <a:t>First Expanded CONSORT Figure</a:t>
            </a:r>
            <a:endParaRPr lang="en-US" sz="2900" dirty="0"/>
          </a:p>
        </p:txBody>
      </p:sp>
    </p:spTree>
    <p:extLst>
      <p:ext uri="{BB962C8B-B14F-4D97-AF65-F5344CB8AC3E}">
        <p14:creationId xmlns:p14="http://schemas.microsoft.com/office/powerpoint/2010/main" val="3240425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5" name="Group 94"/>
          <p:cNvGrpSpPr/>
          <p:nvPr/>
        </p:nvGrpSpPr>
        <p:grpSpPr>
          <a:xfrm>
            <a:off x="-84433" y="838200"/>
            <a:ext cx="9201001" cy="5509134"/>
            <a:chOff x="-56765" y="2098114"/>
            <a:chExt cx="9127733" cy="3693959"/>
          </a:xfrm>
        </p:grpSpPr>
        <p:grpSp>
          <p:nvGrpSpPr>
            <p:cNvPr id="93" name="Group 92"/>
            <p:cNvGrpSpPr/>
            <p:nvPr/>
          </p:nvGrpSpPr>
          <p:grpSpPr>
            <a:xfrm>
              <a:off x="-56765" y="2362200"/>
              <a:ext cx="9127733" cy="3429873"/>
              <a:chOff x="-59933" y="2057400"/>
              <a:chExt cx="9127733" cy="3429873"/>
            </a:xfrm>
          </p:grpSpPr>
          <p:sp>
            <p:nvSpPr>
              <p:cNvPr id="4" name="Rectangle 3"/>
              <p:cNvSpPr/>
              <p:nvPr/>
            </p:nvSpPr>
            <p:spPr>
              <a:xfrm>
                <a:off x="1735258" y="2057400"/>
                <a:ext cx="3607492" cy="323807"/>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 name="Rectangle 4"/>
              <p:cNvSpPr/>
              <p:nvPr/>
            </p:nvSpPr>
            <p:spPr>
              <a:xfrm>
                <a:off x="652272" y="2635802"/>
                <a:ext cx="2425004" cy="364143"/>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6" name="Rectangle 5"/>
              <p:cNvSpPr/>
              <p:nvPr/>
            </p:nvSpPr>
            <p:spPr>
              <a:xfrm>
                <a:off x="3810000" y="2635802"/>
                <a:ext cx="2628532" cy="383581"/>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7" name="Rectangle 6"/>
              <p:cNvSpPr/>
              <p:nvPr/>
            </p:nvSpPr>
            <p:spPr>
              <a:xfrm>
                <a:off x="643128" y="3204159"/>
                <a:ext cx="2418632" cy="563094"/>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8" name="Rectangle 7"/>
              <p:cNvSpPr/>
              <p:nvPr/>
            </p:nvSpPr>
            <p:spPr>
              <a:xfrm>
                <a:off x="3529113" y="3204159"/>
                <a:ext cx="2610327" cy="563094"/>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9" name="Rectangle 8"/>
              <p:cNvSpPr/>
              <p:nvPr/>
            </p:nvSpPr>
            <p:spPr>
              <a:xfrm>
                <a:off x="6438532" y="3204159"/>
                <a:ext cx="1135380" cy="431876"/>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0" name="TextBox 9"/>
              <p:cNvSpPr txBox="1"/>
              <p:nvPr/>
            </p:nvSpPr>
            <p:spPr>
              <a:xfrm>
                <a:off x="1659665" y="2089362"/>
                <a:ext cx="3820663" cy="227006"/>
              </a:xfrm>
              <a:prstGeom prst="rect">
                <a:avLst/>
              </a:prstGeom>
              <a:noFill/>
              <a:ln>
                <a:noFill/>
              </a:ln>
            </p:spPr>
            <p:txBody>
              <a:bodyPr wrap="square" rtlCol="0">
                <a:spAutoFit/>
              </a:bodyPr>
              <a:lstStyle/>
              <a:p>
                <a:pPr algn="ctr"/>
                <a:r>
                  <a:rPr lang="en-US" sz="1600" dirty="0"/>
                  <a:t>Total Number Potential Settings n=100</a:t>
                </a:r>
              </a:p>
            </p:txBody>
          </p:sp>
          <p:sp>
            <p:nvSpPr>
              <p:cNvPr id="11" name="TextBox 10"/>
              <p:cNvSpPr txBox="1"/>
              <p:nvPr/>
            </p:nvSpPr>
            <p:spPr>
              <a:xfrm>
                <a:off x="554017" y="2686890"/>
                <a:ext cx="2617512" cy="227006"/>
              </a:xfrm>
              <a:prstGeom prst="rect">
                <a:avLst/>
              </a:prstGeom>
              <a:noFill/>
              <a:ln>
                <a:noFill/>
              </a:ln>
            </p:spPr>
            <p:txBody>
              <a:bodyPr wrap="square" rtlCol="0">
                <a:spAutoFit/>
              </a:bodyPr>
              <a:lstStyle/>
              <a:p>
                <a:pPr algn="ctr"/>
                <a:r>
                  <a:rPr lang="en-US" sz="1600" dirty="0"/>
                  <a:t>Settings Eligible n=75</a:t>
                </a:r>
              </a:p>
            </p:txBody>
          </p:sp>
          <p:sp>
            <p:nvSpPr>
              <p:cNvPr id="12" name="TextBox 11"/>
              <p:cNvSpPr txBox="1"/>
              <p:nvPr/>
            </p:nvSpPr>
            <p:spPr>
              <a:xfrm>
                <a:off x="652272" y="3223926"/>
                <a:ext cx="2425005" cy="557196"/>
              </a:xfrm>
              <a:prstGeom prst="rect">
                <a:avLst/>
              </a:prstGeom>
              <a:noFill/>
              <a:ln>
                <a:noFill/>
              </a:ln>
            </p:spPr>
            <p:txBody>
              <a:bodyPr wrap="square" rtlCol="0">
                <a:spAutoFit/>
              </a:bodyPr>
              <a:lstStyle/>
              <a:p>
                <a:pPr algn="ctr"/>
                <a:r>
                  <a:rPr lang="en-US" sz="1600" dirty="0"/>
                  <a:t>Settings (and Agents) Who Participate</a:t>
                </a:r>
              </a:p>
              <a:p>
                <a:pPr algn="ctr"/>
                <a:r>
                  <a:rPr lang="en-US" sz="1600" dirty="0"/>
                  <a:t>n=40 (and 20)</a:t>
                </a:r>
              </a:p>
            </p:txBody>
          </p:sp>
          <p:sp>
            <p:nvSpPr>
              <p:cNvPr id="13" name="TextBox 12"/>
              <p:cNvSpPr txBox="1"/>
              <p:nvPr/>
            </p:nvSpPr>
            <p:spPr>
              <a:xfrm>
                <a:off x="3549495" y="3223926"/>
                <a:ext cx="2589945" cy="557196"/>
              </a:xfrm>
              <a:prstGeom prst="rect">
                <a:avLst/>
              </a:prstGeom>
              <a:noFill/>
              <a:ln>
                <a:noFill/>
              </a:ln>
            </p:spPr>
            <p:txBody>
              <a:bodyPr wrap="square" rtlCol="0">
                <a:spAutoFit/>
              </a:bodyPr>
              <a:lstStyle/>
              <a:p>
                <a:pPr algn="ctr"/>
                <a:r>
                  <a:rPr lang="en-US" sz="1600" dirty="0"/>
                  <a:t>Settings (and Agents) Who Decline and Reasons</a:t>
                </a:r>
              </a:p>
              <a:p>
                <a:pPr algn="ctr"/>
                <a:r>
                  <a:rPr lang="en-US" sz="1600" dirty="0"/>
                  <a:t>n=30 (and 20)</a:t>
                </a:r>
              </a:p>
            </p:txBody>
          </p:sp>
          <p:sp>
            <p:nvSpPr>
              <p:cNvPr id="14" name="TextBox 13"/>
              <p:cNvSpPr txBox="1"/>
              <p:nvPr/>
            </p:nvSpPr>
            <p:spPr>
              <a:xfrm>
                <a:off x="6391044" y="3224046"/>
                <a:ext cx="1240485" cy="392101"/>
              </a:xfrm>
              <a:prstGeom prst="rect">
                <a:avLst/>
              </a:prstGeom>
              <a:noFill/>
              <a:ln>
                <a:noFill/>
              </a:ln>
            </p:spPr>
            <p:txBody>
              <a:bodyPr wrap="square" rtlCol="0">
                <a:spAutoFit/>
              </a:bodyPr>
              <a:lstStyle/>
              <a:p>
                <a:pPr algn="ctr"/>
                <a:r>
                  <a:rPr lang="en-US" sz="1600" dirty="0"/>
                  <a:t>Other</a:t>
                </a:r>
              </a:p>
              <a:p>
                <a:pPr algn="ctr"/>
                <a:r>
                  <a:rPr lang="en-US" sz="1600" dirty="0"/>
                  <a:t>n=5 (and 5)</a:t>
                </a:r>
              </a:p>
            </p:txBody>
          </p:sp>
          <p:sp>
            <p:nvSpPr>
              <p:cNvPr id="15" name="TextBox 14"/>
              <p:cNvSpPr txBox="1"/>
              <p:nvPr/>
            </p:nvSpPr>
            <p:spPr>
              <a:xfrm>
                <a:off x="3810000" y="2617659"/>
                <a:ext cx="2628532" cy="392101"/>
              </a:xfrm>
              <a:prstGeom prst="rect">
                <a:avLst/>
              </a:prstGeom>
              <a:noFill/>
              <a:ln>
                <a:noFill/>
              </a:ln>
            </p:spPr>
            <p:txBody>
              <a:bodyPr wrap="square" rtlCol="0">
                <a:spAutoFit/>
              </a:bodyPr>
              <a:lstStyle/>
              <a:p>
                <a:pPr algn="ctr"/>
                <a:r>
                  <a:rPr lang="en-US" sz="1600" dirty="0"/>
                  <a:t>Excluded by Investigator</a:t>
                </a:r>
              </a:p>
              <a:p>
                <a:pPr algn="ctr"/>
                <a:r>
                  <a:rPr lang="en-US" sz="1600" dirty="0"/>
                  <a:t>n=25 and reasons</a:t>
                </a:r>
              </a:p>
            </p:txBody>
          </p:sp>
          <p:cxnSp>
            <p:nvCxnSpPr>
              <p:cNvPr id="16" name="Straight Arrow Connector 15"/>
              <p:cNvCxnSpPr>
                <a:stCxn id="4" idx="2"/>
                <a:endCxn id="5" idx="0"/>
              </p:cNvCxnSpPr>
              <p:nvPr/>
            </p:nvCxnSpPr>
            <p:spPr>
              <a:xfrm flipH="1">
                <a:off x="1864774" y="2381207"/>
                <a:ext cx="1674230" cy="254595"/>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p:cNvCxnSpPr>
                <a:stCxn id="5" idx="2"/>
                <a:endCxn id="7" idx="0"/>
              </p:cNvCxnSpPr>
              <p:nvPr/>
            </p:nvCxnSpPr>
            <p:spPr>
              <a:xfrm flipH="1">
                <a:off x="1852443" y="2999945"/>
                <a:ext cx="12331" cy="204215"/>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p:cNvCxnSpPr>
                <a:stCxn id="4" idx="2"/>
                <a:endCxn id="6" idx="0"/>
              </p:cNvCxnSpPr>
              <p:nvPr/>
            </p:nvCxnSpPr>
            <p:spPr>
              <a:xfrm>
                <a:off x="3539004" y="2381207"/>
                <a:ext cx="1585262" cy="254595"/>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a:stCxn id="5" idx="2"/>
                <a:endCxn id="8" idx="0"/>
              </p:cNvCxnSpPr>
              <p:nvPr/>
            </p:nvCxnSpPr>
            <p:spPr>
              <a:xfrm>
                <a:off x="1864774" y="2999945"/>
                <a:ext cx="2969502" cy="204214"/>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p:cNvCxnSpPr>
                <a:stCxn id="5" idx="2"/>
                <a:endCxn id="9" idx="0"/>
              </p:cNvCxnSpPr>
              <p:nvPr/>
            </p:nvCxnSpPr>
            <p:spPr>
              <a:xfrm>
                <a:off x="1864774" y="2999945"/>
                <a:ext cx="5141448" cy="204214"/>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35" name="Rectangle 34"/>
              <p:cNvSpPr/>
              <p:nvPr/>
            </p:nvSpPr>
            <p:spPr>
              <a:xfrm>
                <a:off x="643128" y="3952690"/>
                <a:ext cx="2425004" cy="3688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6" name="Rectangle 35"/>
              <p:cNvSpPr/>
              <p:nvPr/>
            </p:nvSpPr>
            <p:spPr>
              <a:xfrm>
                <a:off x="643128" y="4498387"/>
                <a:ext cx="2418632" cy="3861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7" name="Rectangle 36"/>
              <p:cNvSpPr/>
              <p:nvPr/>
            </p:nvSpPr>
            <p:spPr>
              <a:xfrm>
                <a:off x="3529113" y="4508285"/>
                <a:ext cx="2884653" cy="376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8" name="Rectangle 37"/>
              <p:cNvSpPr/>
              <p:nvPr/>
            </p:nvSpPr>
            <p:spPr>
              <a:xfrm>
                <a:off x="652271" y="5076600"/>
                <a:ext cx="2425005" cy="4106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9" name="Rectangle 38"/>
              <p:cNvSpPr/>
              <p:nvPr/>
            </p:nvSpPr>
            <p:spPr>
              <a:xfrm>
                <a:off x="3529112" y="5078584"/>
                <a:ext cx="2800601" cy="408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0" name="Rectangle 39"/>
              <p:cNvSpPr/>
              <p:nvPr/>
            </p:nvSpPr>
            <p:spPr>
              <a:xfrm>
                <a:off x="6712758" y="5073789"/>
                <a:ext cx="2355042" cy="4027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1" name="TextBox 40"/>
              <p:cNvSpPr txBox="1"/>
              <p:nvPr/>
            </p:nvSpPr>
            <p:spPr>
              <a:xfrm>
                <a:off x="752764" y="3929390"/>
                <a:ext cx="2219036" cy="392101"/>
              </a:xfrm>
              <a:prstGeom prst="rect">
                <a:avLst/>
              </a:prstGeom>
              <a:noFill/>
            </p:spPr>
            <p:txBody>
              <a:bodyPr wrap="square" rtlCol="0">
                <a:spAutoFit/>
              </a:bodyPr>
              <a:lstStyle/>
              <a:p>
                <a:pPr algn="ctr"/>
                <a:r>
                  <a:rPr lang="en-US" sz="1600" dirty="0"/>
                  <a:t>Total Potential Participants n=1000</a:t>
                </a:r>
              </a:p>
            </p:txBody>
          </p:sp>
          <p:sp>
            <p:nvSpPr>
              <p:cNvPr id="42" name="TextBox 41"/>
              <p:cNvSpPr txBox="1"/>
              <p:nvPr/>
            </p:nvSpPr>
            <p:spPr>
              <a:xfrm>
                <a:off x="712819" y="4522362"/>
                <a:ext cx="2272048" cy="392101"/>
              </a:xfrm>
              <a:prstGeom prst="rect">
                <a:avLst/>
              </a:prstGeom>
              <a:noFill/>
            </p:spPr>
            <p:txBody>
              <a:bodyPr wrap="square" rtlCol="0">
                <a:spAutoFit/>
              </a:bodyPr>
              <a:lstStyle/>
              <a:p>
                <a:pPr algn="ctr"/>
                <a:r>
                  <a:rPr lang="en-US" sz="1600" dirty="0"/>
                  <a:t>Individuals Eligible n=800</a:t>
                </a:r>
              </a:p>
            </p:txBody>
          </p:sp>
          <p:sp>
            <p:nvSpPr>
              <p:cNvPr id="43" name="TextBox 42"/>
              <p:cNvSpPr txBox="1"/>
              <p:nvPr/>
            </p:nvSpPr>
            <p:spPr>
              <a:xfrm>
                <a:off x="601360" y="5114377"/>
                <a:ext cx="2383508" cy="227006"/>
              </a:xfrm>
              <a:prstGeom prst="rect">
                <a:avLst/>
              </a:prstGeom>
              <a:noFill/>
            </p:spPr>
            <p:txBody>
              <a:bodyPr wrap="square" rtlCol="0">
                <a:spAutoFit/>
              </a:bodyPr>
              <a:lstStyle/>
              <a:p>
                <a:pPr algn="ctr"/>
                <a:r>
                  <a:rPr lang="en-US" sz="1600" dirty="0"/>
                  <a:t>Individuals Enroll n=400</a:t>
                </a:r>
              </a:p>
            </p:txBody>
          </p:sp>
          <p:sp>
            <p:nvSpPr>
              <p:cNvPr id="44" name="TextBox 43"/>
              <p:cNvSpPr txBox="1"/>
              <p:nvPr/>
            </p:nvSpPr>
            <p:spPr>
              <a:xfrm>
                <a:off x="3647883" y="5095172"/>
                <a:ext cx="2681830" cy="392101"/>
              </a:xfrm>
              <a:prstGeom prst="rect">
                <a:avLst/>
              </a:prstGeom>
              <a:noFill/>
            </p:spPr>
            <p:txBody>
              <a:bodyPr wrap="square" rtlCol="0">
                <a:spAutoFit/>
              </a:bodyPr>
              <a:lstStyle/>
              <a:p>
                <a:pPr algn="ctr"/>
                <a:r>
                  <a:rPr lang="en-US" sz="1600" dirty="0"/>
                  <a:t>Individuals Decline n=300 and reason</a:t>
                </a:r>
              </a:p>
            </p:txBody>
          </p:sp>
          <p:sp>
            <p:nvSpPr>
              <p:cNvPr id="45" name="TextBox 44"/>
              <p:cNvSpPr txBox="1"/>
              <p:nvPr/>
            </p:nvSpPr>
            <p:spPr>
              <a:xfrm>
                <a:off x="6781548" y="5084480"/>
                <a:ext cx="2219036" cy="392101"/>
              </a:xfrm>
              <a:prstGeom prst="rect">
                <a:avLst/>
              </a:prstGeom>
              <a:noFill/>
            </p:spPr>
            <p:txBody>
              <a:bodyPr wrap="square" rtlCol="0">
                <a:spAutoFit/>
              </a:bodyPr>
              <a:lstStyle/>
              <a:p>
                <a:pPr algn="ctr"/>
                <a:r>
                  <a:rPr lang="en-US" sz="1600" dirty="0"/>
                  <a:t>Not Contacted/Other n=100</a:t>
                </a:r>
              </a:p>
            </p:txBody>
          </p:sp>
          <p:sp>
            <p:nvSpPr>
              <p:cNvPr id="46" name="TextBox 45"/>
              <p:cNvSpPr txBox="1"/>
              <p:nvPr/>
            </p:nvSpPr>
            <p:spPr>
              <a:xfrm>
                <a:off x="3474610" y="4501257"/>
                <a:ext cx="2999222" cy="392101"/>
              </a:xfrm>
              <a:prstGeom prst="rect">
                <a:avLst/>
              </a:prstGeom>
              <a:noFill/>
            </p:spPr>
            <p:txBody>
              <a:bodyPr wrap="square" rtlCol="0">
                <a:spAutoFit/>
              </a:bodyPr>
              <a:lstStyle/>
              <a:p>
                <a:pPr algn="ctr"/>
                <a:r>
                  <a:rPr lang="en-US" sz="1600" dirty="0"/>
                  <a:t>Excluded by Investigator n=200 and reasons</a:t>
                </a:r>
              </a:p>
            </p:txBody>
          </p:sp>
          <p:cxnSp>
            <p:nvCxnSpPr>
              <p:cNvPr id="47" name="Straight Arrow Connector 46"/>
              <p:cNvCxnSpPr>
                <a:stCxn id="35" idx="2"/>
                <a:endCxn id="36" idx="0"/>
              </p:cNvCxnSpPr>
              <p:nvPr/>
            </p:nvCxnSpPr>
            <p:spPr>
              <a:xfrm flipH="1">
                <a:off x="1852443" y="4321492"/>
                <a:ext cx="3186" cy="17689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8" name="Straight Arrow Connector 47"/>
              <p:cNvCxnSpPr>
                <a:stCxn id="36" idx="2"/>
                <a:endCxn id="38" idx="0"/>
              </p:cNvCxnSpPr>
              <p:nvPr/>
            </p:nvCxnSpPr>
            <p:spPr>
              <a:xfrm>
                <a:off x="1852443" y="4884583"/>
                <a:ext cx="12330" cy="19201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9" name="Straight Arrow Connector 48"/>
              <p:cNvCxnSpPr>
                <a:stCxn id="35" idx="2"/>
                <a:endCxn id="37" idx="0"/>
              </p:cNvCxnSpPr>
              <p:nvPr/>
            </p:nvCxnSpPr>
            <p:spPr>
              <a:xfrm>
                <a:off x="1855630" y="4321492"/>
                <a:ext cx="3115810" cy="1867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0" name="Straight Arrow Connector 49"/>
              <p:cNvCxnSpPr>
                <a:stCxn id="36" idx="2"/>
                <a:endCxn id="39" idx="0"/>
              </p:cNvCxnSpPr>
              <p:nvPr/>
            </p:nvCxnSpPr>
            <p:spPr>
              <a:xfrm>
                <a:off x="1852443" y="4884583"/>
                <a:ext cx="3076969" cy="19400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p:cNvCxnSpPr>
                <a:stCxn id="36" idx="2"/>
                <a:endCxn id="40" idx="0"/>
              </p:cNvCxnSpPr>
              <p:nvPr/>
            </p:nvCxnSpPr>
            <p:spPr>
              <a:xfrm>
                <a:off x="1852443" y="4884583"/>
                <a:ext cx="6037836" cy="18920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0" name="Straight Arrow Connector 59"/>
              <p:cNvCxnSpPr>
                <a:stCxn id="7" idx="2"/>
                <a:endCxn id="35" idx="0"/>
              </p:cNvCxnSpPr>
              <p:nvPr/>
            </p:nvCxnSpPr>
            <p:spPr>
              <a:xfrm>
                <a:off x="1852443" y="3767253"/>
                <a:ext cx="3186" cy="185437"/>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4" name="Left Brace 83"/>
              <p:cNvSpPr/>
              <p:nvPr/>
            </p:nvSpPr>
            <p:spPr>
              <a:xfrm>
                <a:off x="304800" y="2057400"/>
                <a:ext cx="228600" cy="1781154"/>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2800"/>
              </a:p>
            </p:txBody>
          </p:sp>
          <p:sp>
            <p:nvSpPr>
              <p:cNvPr id="85" name="TextBox 84"/>
              <p:cNvSpPr txBox="1"/>
              <p:nvPr/>
            </p:nvSpPr>
            <p:spPr>
              <a:xfrm rot="16200000">
                <a:off x="-435471" y="2700598"/>
                <a:ext cx="1147999" cy="396924"/>
              </a:xfrm>
              <a:prstGeom prst="rect">
                <a:avLst/>
              </a:prstGeom>
              <a:noFill/>
            </p:spPr>
            <p:txBody>
              <a:bodyPr wrap="square" rtlCol="0">
                <a:spAutoFit/>
              </a:bodyPr>
              <a:lstStyle/>
              <a:p>
                <a:r>
                  <a:rPr lang="en-US" sz="2000" dirty="0">
                    <a:effectLst>
                      <a:outerShdw blurRad="38100" dist="38100" dir="2700000" algn="tl">
                        <a:srgbClr val="000000">
                          <a:alpha val="43137"/>
                        </a:srgbClr>
                      </a:outerShdw>
                    </a:effectLst>
                  </a:rPr>
                  <a:t>ADOPTION</a:t>
                </a:r>
              </a:p>
            </p:txBody>
          </p:sp>
          <p:sp>
            <p:nvSpPr>
              <p:cNvPr id="86" name="TextBox 85"/>
              <p:cNvSpPr txBox="1"/>
              <p:nvPr/>
            </p:nvSpPr>
            <p:spPr>
              <a:xfrm rot="16200000">
                <a:off x="-283382" y="4456876"/>
                <a:ext cx="843821" cy="396924"/>
              </a:xfrm>
              <a:prstGeom prst="rect">
                <a:avLst/>
              </a:prstGeom>
              <a:noFill/>
            </p:spPr>
            <p:txBody>
              <a:bodyPr wrap="square" rtlCol="0">
                <a:spAutoFit/>
              </a:bodyPr>
              <a:lstStyle/>
              <a:p>
                <a:r>
                  <a:rPr lang="en-US" sz="2000" dirty="0">
                    <a:effectLst>
                      <a:outerShdw blurRad="38100" dist="38100" dir="2700000" algn="tl">
                        <a:srgbClr val="000000">
                          <a:alpha val="43137"/>
                        </a:srgbClr>
                      </a:outerShdw>
                    </a:effectLst>
                  </a:rPr>
                  <a:t>REACH</a:t>
                </a:r>
              </a:p>
            </p:txBody>
          </p:sp>
          <p:sp>
            <p:nvSpPr>
              <p:cNvPr id="87" name="Left Brace 86"/>
              <p:cNvSpPr/>
              <p:nvPr/>
            </p:nvSpPr>
            <p:spPr>
              <a:xfrm>
                <a:off x="302910" y="3929390"/>
                <a:ext cx="230490" cy="1439887"/>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2800"/>
              </a:p>
            </p:txBody>
          </p:sp>
        </p:grpSp>
        <p:sp>
          <p:nvSpPr>
            <p:cNvPr id="94" name="TextBox 93"/>
            <p:cNvSpPr txBox="1"/>
            <p:nvPr/>
          </p:nvSpPr>
          <p:spPr>
            <a:xfrm>
              <a:off x="1288" y="2098114"/>
              <a:ext cx="1510358" cy="185732"/>
            </a:xfrm>
            <a:prstGeom prst="rect">
              <a:avLst/>
            </a:prstGeom>
            <a:noFill/>
          </p:spPr>
          <p:txBody>
            <a:bodyPr wrap="square" rtlCol="0">
              <a:spAutoFit/>
            </a:bodyPr>
            <a:lstStyle/>
            <a:p>
              <a:r>
                <a:rPr lang="en-US" sz="1200" b="1" dirty="0"/>
                <a:t>RE-AIM Issue</a:t>
              </a:r>
            </a:p>
          </p:txBody>
        </p:sp>
      </p:grpSp>
      <p:sp>
        <p:nvSpPr>
          <p:cNvPr id="74" name="Title 1"/>
          <p:cNvSpPr>
            <a:spLocks noGrp="1"/>
          </p:cNvSpPr>
          <p:nvPr>
            <p:ph type="title"/>
          </p:nvPr>
        </p:nvSpPr>
        <p:spPr>
          <a:xfrm>
            <a:off x="5656174" y="414677"/>
            <a:ext cx="2819400" cy="762000"/>
          </a:xfrm>
        </p:spPr>
        <p:txBody>
          <a:bodyPr>
            <a:normAutofit fontScale="90000"/>
          </a:bodyPr>
          <a:lstStyle/>
          <a:p>
            <a:pPr algn="l"/>
            <a:r>
              <a:rPr lang="en-US" sz="3200" dirty="0">
                <a:latin typeface="+mn-lt"/>
              </a:rPr>
              <a:t>DPP Example Adoption Data</a:t>
            </a:r>
          </a:p>
        </p:txBody>
      </p:sp>
    </p:spTree>
    <p:extLst>
      <p:ext uri="{BB962C8B-B14F-4D97-AF65-F5344CB8AC3E}">
        <p14:creationId xmlns:p14="http://schemas.microsoft.com/office/powerpoint/2010/main" val="4126391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838200"/>
          </a:xfrm>
        </p:spPr>
        <p:txBody>
          <a:bodyPr>
            <a:normAutofit/>
          </a:bodyPr>
          <a:lstStyle/>
          <a:p>
            <a:pPr algn="l"/>
            <a:r>
              <a:rPr lang="en-US" sz="3200" dirty="0">
                <a:latin typeface="+mn-lt"/>
              </a:rPr>
              <a:t>Implementation Factors</a:t>
            </a:r>
          </a:p>
        </p:txBody>
      </p:sp>
      <p:sp>
        <p:nvSpPr>
          <p:cNvPr id="7" name="TextBox 6"/>
          <p:cNvSpPr txBox="1"/>
          <p:nvPr/>
        </p:nvSpPr>
        <p:spPr>
          <a:xfrm>
            <a:off x="533400" y="2057400"/>
            <a:ext cx="7924800" cy="4378122"/>
          </a:xfrm>
          <a:prstGeom prst="rect">
            <a:avLst/>
          </a:prstGeom>
          <a:noFill/>
        </p:spPr>
        <p:txBody>
          <a:bodyPr wrap="square" rtlCol="0">
            <a:spAutoFit/>
          </a:bodyPr>
          <a:lstStyle/>
          <a:p>
            <a:pPr marL="803275" lvl="1" indent="-346075">
              <a:spcBef>
                <a:spcPts val="900"/>
              </a:spcBef>
              <a:buClr>
                <a:schemeClr val="accent1"/>
              </a:buClr>
              <a:buSzTx/>
              <a:buFont typeface="Wingdings" panose="05000000000000000000" pitchFamily="2" charset="2"/>
              <a:buChar char="§"/>
            </a:pPr>
            <a:r>
              <a:rPr lang="en-US" altLang="x-none" sz="2800" dirty="0">
                <a:latin typeface="Calibri" panose="020F0502020204030204" pitchFamily="34" charset="0"/>
                <a:ea typeface="MS PGothic" charset="-128"/>
                <a:cs typeface="Arial" panose="020B0604020202020204" pitchFamily="34" charset="0"/>
              </a:rPr>
              <a:t>Overall Level of Delivery of Key Components  ‘Fidelity’ or Consistency of Delivery</a:t>
            </a:r>
          </a:p>
          <a:p>
            <a:pPr marL="803275" lvl="1" indent="-346075">
              <a:spcBef>
                <a:spcPts val="900"/>
              </a:spcBef>
              <a:buClr>
                <a:schemeClr val="accent1"/>
              </a:buClr>
              <a:buSzTx/>
              <a:buFont typeface="Wingdings" panose="05000000000000000000" pitchFamily="2" charset="2"/>
              <a:buChar char="§"/>
            </a:pPr>
            <a:r>
              <a:rPr lang="en-US" altLang="x-none" sz="2800" dirty="0">
                <a:latin typeface="Calibri" panose="020F0502020204030204" pitchFamily="34" charset="0"/>
                <a:ea typeface="MS PGothic" charset="-128"/>
                <a:cs typeface="Arial" panose="020B0604020202020204" pitchFamily="34" charset="0"/>
              </a:rPr>
              <a:t>Variability in Implementation and Outcomes Across:</a:t>
            </a:r>
          </a:p>
          <a:p>
            <a:pPr marL="1371600" lvl="2" indent="-457200">
              <a:buFont typeface="Calibri" panose="020F0502020204030204" pitchFamily="34" charset="0"/>
              <a:buChar char="–"/>
            </a:pPr>
            <a:r>
              <a:rPr lang="en-US" altLang="x-none" sz="2400" dirty="0">
                <a:latin typeface="Calibri" panose="020F0502020204030204" pitchFamily="34" charset="0"/>
                <a:ea typeface="MS PGothic" charset="-128"/>
                <a:cs typeface="Arial" panose="020B0604020202020204" pitchFamily="34" charset="0"/>
              </a:rPr>
              <a:t>Staff</a:t>
            </a:r>
          </a:p>
          <a:p>
            <a:pPr marL="1371600" lvl="2" indent="-457200">
              <a:buFont typeface="Calibri" panose="020F0502020204030204" pitchFamily="34" charset="0"/>
              <a:buChar char="–"/>
            </a:pPr>
            <a:r>
              <a:rPr lang="en-US" altLang="x-none" sz="2400" dirty="0">
                <a:latin typeface="Calibri" panose="020F0502020204030204" pitchFamily="34" charset="0"/>
                <a:ea typeface="MS PGothic" charset="-128"/>
                <a:cs typeface="Arial" panose="020B0604020202020204" pitchFamily="34" charset="0"/>
              </a:rPr>
              <a:t>Setting</a:t>
            </a:r>
          </a:p>
          <a:p>
            <a:pPr marL="1371600" lvl="2" indent="-457200">
              <a:buFont typeface="Calibri" panose="020F0502020204030204" pitchFamily="34" charset="0"/>
              <a:buChar char="–"/>
            </a:pPr>
            <a:r>
              <a:rPr lang="en-US" altLang="x-none" sz="2400" dirty="0">
                <a:latin typeface="Calibri" panose="020F0502020204030204" pitchFamily="34" charset="0"/>
                <a:ea typeface="MS PGothic" charset="-128"/>
                <a:cs typeface="Arial" panose="020B0604020202020204" pitchFamily="34" charset="0"/>
              </a:rPr>
              <a:t>Time</a:t>
            </a:r>
          </a:p>
          <a:p>
            <a:pPr marL="1371600" lvl="2" indent="-457200">
              <a:buFont typeface="Calibri" panose="020F0502020204030204" pitchFamily="34" charset="0"/>
              <a:buChar char="–"/>
            </a:pPr>
            <a:r>
              <a:rPr lang="en-US" altLang="x-none" sz="2400" dirty="0">
                <a:latin typeface="Calibri" panose="020F0502020204030204" pitchFamily="34" charset="0"/>
                <a:ea typeface="MS PGothic" charset="-128"/>
                <a:cs typeface="Arial" panose="020B0604020202020204" pitchFamily="34" charset="0"/>
              </a:rPr>
              <a:t>Patient sub-group</a:t>
            </a:r>
          </a:p>
          <a:p>
            <a:pPr marL="1371600" lvl="2" indent="-457200">
              <a:spcBef>
                <a:spcPts val="900"/>
              </a:spcBef>
              <a:buFont typeface="Calibri" panose="020F0502020204030204" pitchFamily="34" charset="0"/>
              <a:buChar char="–"/>
            </a:pPr>
            <a:r>
              <a:rPr lang="en-US" altLang="x-none" sz="2400" dirty="0">
                <a:solidFill>
                  <a:srgbClr val="FF0000"/>
                </a:solidFill>
                <a:latin typeface="Calibri" panose="020F0502020204030204" pitchFamily="34" charset="0"/>
                <a:ea typeface="MS PGothic" charset="-128"/>
                <a:cs typeface="Arial" panose="020B0604020202020204" pitchFamily="34" charset="0"/>
              </a:rPr>
              <a:t>Adaptations made</a:t>
            </a:r>
            <a:r>
              <a:rPr lang="en-US" altLang="x-none" sz="2400" dirty="0">
                <a:latin typeface="Calibri" panose="020F0502020204030204" pitchFamily="34" charset="0"/>
                <a:ea typeface="MS PGothic" charset="-128"/>
                <a:cs typeface="Arial" panose="020B0604020202020204" pitchFamily="34" charset="0"/>
              </a:rPr>
              <a:t>, same issues as above</a:t>
            </a:r>
          </a:p>
          <a:p>
            <a:pPr marL="1371600" lvl="2" indent="-457200">
              <a:spcBef>
                <a:spcPts val="900"/>
              </a:spcBef>
              <a:buFont typeface="Calibri" panose="020F0502020204030204" pitchFamily="34" charset="0"/>
              <a:buChar char="–"/>
            </a:pPr>
            <a:r>
              <a:rPr lang="en-US" altLang="x-none" sz="2400" dirty="0">
                <a:latin typeface="Calibri" panose="020F0502020204030204" pitchFamily="34" charset="0"/>
                <a:ea typeface="MS PGothic" charset="-128"/>
                <a:cs typeface="Arial" panose="020B0604020202020204" pitchFamily="34" charset="0"/>
              </a:rPr>
              <a:t>Reasons for high and low levels </a:t>
            </a:r>
          </a:p>
        </p:txBody>
      </p:sp>
    </p:spTree>
    <p:extLst>
      <p:ext uri="{BB962C8B-B14F-4D97-AF65-F5344CB8AC3E}">
        <p14:creationId xmlns:p14="http://schemas.microsoft.com/office/powerpoint/2010/main" val="2470425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82296" y="5544310"/>
            <a:ext cx="8985504" cy="641682"/>
          </a:xfrm>
          <a:ln>
            <a:solidFill>
              <a:srgbClr val="FF0000"/>
            </a:solidFill>
          </a:ln>
        </p:spPr>
        <p:txBody>
          <a:bodyPr/>
          <a:lstStyle/>
          <a:p>
            <a:r>
              <a:rPr lang="en-US" dirty="0"/>
              <a:t>Critical Considerations:   -Factors Related to Fidelity (Implementation) and Adaptation</a:t>
            </a:r>
          </a:p>
          <a:p>
            <a:r>
              <a:rPr lang="en-US" dirty="0"/>
              <a:t>		           -Characteristics of Drop-outs vs Completers (Effectiveness)</a:t>
            </a:r>
          </a:p>
        </p:txBody>
      </p:sp>
      <p:grpSp>
        <p:nvGrpSpPr>
          <p:cNvPr id="26" name="Group 25"/>
          <p:cNvGrpSpPr/>
          <p:nvPr/>
        </p:nvGrpSpPr>
        <p:grpSpPr>
          <a:xfrm>
            <a:off x="-76200" y="748636"/>
            <a:ext cx="9144000" cy="4638781"/>
            <a:chOff x="-76200" y="1959747"/>
            <a:chExt cx="8765697" cy="3427670"/>
          </a:xfrm>
        </p:grpSpPr>
        <p:grpSp>
          <p:nvGrpSpPr>
            <p:cNvPr id="24" name="Group 23"/>
            <p:cNvGrpSpPr/>
            <p:nvPr/>
          </p:nvGrpSpPr>
          <p:grpSpPr>
            <a:xfrm>
              <a:off x="-76200" y="2061893"/>
              <a:ext cx="8765697" cy="3325524"/>
              <a:chOff x="-30129" y="1791421"/>
              <a:chExt cx="8765697" cy="3325524"/>
            </a:xfrm>
          </p:grpSpPr>
          <p:sp>
            <p:nvSpPr>
              <p:cNvPr id="4" name="Rectangle 3"/>
              <p:cNvSpPr/>
              <p:nvPr/>
            </p:nvSpPr>
            <p:spPr>
              <a:xfrm>
                <a:off x="801624" y="2133600"/>
                <a:ext cx="3048000" cy="10668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5" name="TextBox 4"/>
              <p:cNvSpPr txBox="1"/>
              <p:nvPr/>
            </p:nvSpPr>
            <p:spPr>
              <a:xfrm>
                <a:off x="1106423" y="2093288"/>
                <a:ext cx="2656903" cy="1159847"/>
              </a:xfrm>
              <a:prstGeom prst="rect">
                <a:avLst/>
              </a:prstGeom>
              <a:noFill/>
            </p:spPr>
            <p:txBody>
              <a:bodyPr wrap="square" rtlCol="0">
                <a:spAutoFit/>
              </a:bodyPr>
              <a:lstStyle/>
              <a:p>
                <a:pPr algn="ctr"/>
                <a:r>
                  <a:rPr lang="en-US" sz="2400" dirty="0"/>
                  <a:t>Extent </a:t>
                </a:r>
                <a:r>
                  <a:rPr lang="en-US" sz="2400" dirty="0" err="1"/>
                  <a:t>Tx</a:t>
                </a:r>
                <a:r>
                  <a:rPr lang="en-US" sz="2400" dirty="0"/>
                  <a:t> Delivered by Different Agents as in Protocol</a:t>
                </a:r>
              </a:p>
            </p:txBody>
          </p:sp>
          <p:sp>
            <p:nvSpPr>
              <p:cNvPr id="6" name="Rectangle 5"/>
              <p:cNvSpPr/>
              <p:nvPr/>
            </p:nvSpPr>
            <p:spPr>
              <a:xfrm>
                <a:off x="5687568" y="2127503"/>
                <a:ext cx="3048000" cy="1068401"/>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7" name="TextBox 6"/>
              <p:cNvSpPr txBox="1"/>
              <p:nvPr/>
            </p:nvSpPr>
            <p:spPr>
              <a:xfrm>
                <a:off x="5959764" y="2323832"/>
                <a:ext cx="2656903" cy="614037"/>
              </a:xfrm>
              <a:prstGeom prst="rect">
                <a:avLst/>
              </a:prstGeom>
              <a:noFill/>
            </p:spPr>
            <p:txBody>
              <a:bodyPr wrap="square" rtlCol="0">
                <a:spAutoFit/>
              </a:bodyPr>
              <a:lstStyle/>
              <a:p>
                <a:pPr algn="ctr"/>
                <a:r>
                  <a:rPr lang="en-US" sz="2400" dirty="0"/>
                  <a:t>Adaptations and Reasons</a:t>
                </a:r>
              </a:p>
            </p:txBody>
          </p:sp>
          <p:sp>
            <p:nvSpPr>
              <p:cNvPr id="8" name="Left Brace 7"/>
              <p:cNvSpPr/>
              <p:nvPr/>
            </p:nvSpPr>
            <p:spPr>
              <a:xfrm>
                <a:off x="3886200" y="2374815"/>
                <a:ext cx="381000" cy="596985"/>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2000"/>
              </a:p>
            </p:txBody>
          </p:sp>
          <p:sp>
            <p:nvSpPr>
              <p:cNvPr id="9" name="TextBox 8"/>
              <p:cNvSpPr txBox="1"/>
              <p:nvPr/>
            </p:nvSpPr>
            <p:spPr>
              <a:xfrm>
                <a:off x="4063460" y="2500147"/>
                <a:ext cx="1496568" cy="450658"/>
              </a:xfrm>
              <a:prstGeom prst="rect">
                <a:avLst/>
              </a:prstGeom>
              <a:noFill/>
            </p:spPr>
            <p:txBody>
              <a:bodyPr wrap="square" rtlCol="0">
                <a:spAutoFit/>
              </a:bodyPr>
              <a:lstStyle/>
              <a:p>
                <a:pPr algn="ctr"/>
                <a:r>
                  <a:rPr lang="en-US" sz="1100" dirty="0"/>
                  <a:t>Component A = XX%</a:t>
                </a:r>
              </a:p>
              <a:p>
                <a:pPr algn="ctr"/>
                <a:r>
                  <a:rPr lang="en-US" sz="1100" dirty="0"/>
                  <a:t>Component B = YY%</a:t>
                </a:r>
              </a:p>
              <a:p>
                <a:pPr algn="ctr"/>
                <a:r>
                  <a:rPr lang="en-US" sz="1100" dirty="0"/>
                  <a:t>etc. </a:t>
                </a:r>
              </a:p>
            </p:txBody>
          </p:sp>
          <p:sp>
            <p:nvSpPr>
              <p:cNvPr id="10" name="Left Brace 9"/>
              <p:cNvSpPr/>
              <p:nvPr/>
            </p:nvSpPr>
            <p:spPr>
              <a:xfrm>
                <a:off x="306324" y="2057400"/>
                <a:ext cx="379476" cy="1143000"/>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2000"/>
              </a:p>
            </p:txBody>
          </p:sp>
          <p:sp>
            <p:nvSpPr>
              <p:cNvPr id="11" name="TextBox 10"/>
              <p:cNvSpPr txBox="1"/>
              <p:nvPr/>
            </p:nvSpPr>
            <p:spPr>
              <a:xfrm>
                <a:off x="-27141" y="1791421"/>
                <a:ext cx="442565" cy="1662762"/>
              </a:xfrm>
              <a:prstGeom prst="rect">
                <a:avLst/>
              </a:prstGeom>
              <a:noFill/>
            </p:spPr>
            <p:txBody>
              <a:bodyPr vert="vert270" wrap="square" rtlCol="0">
                <a:spAutoFit/>
              </a:bodyPr>
              <a:lstStyle/>
              <a:p>
                <a:r>
                  <a:rPr lang="en-US" dirty="0">
                    <a:effectLst>
                      <a:outerShdw blurRad="38100" dist="38100" dir="2700000" algn="tl">
                        <a:srgbClr val="000000">
                          <a:alpha val="43137"/>
                        </a:srgbClr>
                      </a:outerShdw>
                    </a:effectLst>
                  </a:rPr>
                  <a:t>IMPLEMENTATION</a:t>
                </a:r>
              </a:p>
            </p:txBody>
          </p:sp>
          <p:sp>
            <p:nvSpPr>
              <p:cNvPr id="12" name="Rectangle 11"/>
              <p:cNvSpPr/>
              <p:nvPr/>
            </p:nvSpPr>
            <p:spPr>
              <a:xfrm>
                <a:off x="801625" y="3872406"/>
                <a:ext cx="3047999" cy="990600"/>
              </a:xfrm>
              <a:prstGeom prst="rect">
                <a:avLst/>
              </a:prstGeom>
              <a:solidFill>
                <a:srgbClr val="EADE48"/>
              </a:solidFill>
              <a:ln>
                <a:solidFill>
                  <a:srgbClr val="BDB9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3" name="Rectangle 12"/>
              <p:cNvSpPr/>
              <p:nvPr/>
            </p:nvSpPr>
            <p:spPr>
              <a:xfrm>
                <a:off x="4267200" y="3867912"/>
                <a:ext cx="3883988" cy="990600"/>
              </a:xfrm>
              <a:prstGeom prst="rect">
                <a:avLst/>
              </a:prstGeom>
              <a:solidFill>
                <a:srgbClr val="EADE48"/>
              </a:solidFill>
              <a:ln>
                <a:solidFill>
                  <a:srgbClr val="BDB9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4" name="TextBox 13"/>
              <p:cNvSpPr txBox="1"/>
              <p:nvPr/>
            </p:nvSpPr>
            <p:spPr>
              <a:xfrm>
                <a:off x="665139" y="3901547"/>
                <a:ext cx="3322343" cy="886943"/>
              </a:xfrm>
              <a:prstGeom prst="rect">
                <a:avLst/>
              </a:prstGeom>
              <a:noFill/>
            </p:spPr>
            <p:txBody>
              <a:bodyPr wrap="square" rtlCol="0">
                <a:spAutoFit/>
              </a:bodyPr>
              <a:lstStyle/>
              <a:p>
                <a:pPr algn="ctr"/>
                <a:r>
                  <a:rPr lang="en-US" sz="2400" dirty="0"/>
                  <a:t>Complete </a:t>
                </a:r>
                <a:r>
                  <a:rPr lang="en-US" sz="2400" dirty="0" err="1"/>
                  <a:t>Tx</a:t>
                </a:r>
                <a:r>
                  <a:rPr lang="en-US" sz="2400" dirty="0"/>
                  <a:t> (n and %)  Amount of Change</a:t>
                </a:r>
              </a:p>
              <a:p>
                <a:pPr algn="ctr"/>
                <a:r>
                  <a:rPr lang="en-US" sz="2400" dirty="0"/>
                  <a:t>(by Condition)</a:t>
                </a:r>
              </a:p>
            </p:txBody>
          </p:sp>
          <p:sp>
            <p:nvSpPr>
              <p:cNvPr id="15" name="TextBox 14"/>
              <p:cNvSpPr txBox="1"/>
              <p:nvPr/>
            </p:nvSpPr>
            <p:spPr>
              <a:xfrm>
                <a:off x="4267199" y="3901547"/>
                <a:ext cx="3957036" cy="886943"/>
              </a:xfrm>
              <a:prstGeom prst="rect">
                <a:avLst/>
              </a:prstGeom>
              <a:noFill/>
            </p:spPr>
            <p:txBody>
              <a:bodyPr wrap="square" rtlCol="0">
                <a:spAutoFit/>
              </a:bodyPr>
              <a:lstStyle/>
              <a:p>
                <a:pPr algn="ctr"/>
                <a:r>
                  <a:rPr lang="en-US" sz="2400" dirty="0"/>
                  <a:t>Drop Out of </a:t>
                </a:r>
                <a:r>
                  <a:rPr lang="en-US" sz="2400" dirty="0" err="1"/>
                  <a:t>Tx</a:t>
                </a:r>
                <a:r>
                  <a:rPr lang="en-US" sz="2400" dirty="0"/>
                  <a:t> (n, %, and reasons) Amount of Change</a:t>
                </a:r>
              </a:p>
              <a:p>
                <a:pPr algn="ctr"/>
                <a:r>
                  <a:rPr lang="en-US" sz="2400" dirty="0"/>
                  <a:t>(by Condition)</a:t>
                </a:r>
              </a:p>
            </p:txBody>
          </p:sp>
          <p:cxnSp>
            <p:nvCxnSpPr>
              <p:cNvPr id="17" name="Straight Arrow Connector 16"/>
              <p:cNvCxnSpPr>
                <a:stCxn id="4" idx="2"/>
                <a:endCxn id="12" idx="0"/>
              </p:cNvCxnSpPr>
              <p:nvPr/>
            </p:nvCxnSpPr>
            <p:spPr>
              <a:xfrm>
                <a:off x="2325624" y="3200400"/>
                <a:ext cx="0" cy="67200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4" idx="2"/>
                <a:endCxn id="13" idx="0"/>
              </p:cNvCxnSpPr>
              <p:nvPr/>
            </p:nvCxnSpPr>
            <p:spPr>
              <a:xfrm>
                <a:off x="2325624" y="3200400"/>
                <a:ext cx="3883570" cy="6675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Left Brace 21"/>
              <p:cNvSpPr/>
              <p:nvPr/>
            </p:nvSpPr>
            <p:spPr>
              <a:xfrm>
                <a:off x="312420" y="3732358"/>
                <a:ext cx="379476" cy="1143000"/>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2000"/>
              </a:p>
            </p:txBody>
          </p:sp>
          <p:sp>
            <p:nvSpPr>
              <p:cNvPr id="23" name="TextBox 22"/>
              <p:cNvSpPr txBox="1"/>
              <p:nvPr/>
            </p:nvSpPr>
            <p:spPr>
              <a:xfrm>
                <a:off x="-30129" y="3454183"/>
                <a:ext cx="442565" cy="1662762"/>
              </a:xfrm>
              <a:prstGeom prst="rect">
                <a:avLst/>
              </a:prstGeom>
              <a:noFill/>
            </p:spPr>
            <p:txBody>
              <a:bodyPr vert="vert270" wrap="square" rtlCol="0">
                <a:spAutoFit/>
              </a:bodyPr>
              <a:lstStyle/>
              <a:p>
                <a:r>
                  <a:rPr lang="en-US" dirty="0">
                    <a:effectLst>
                      <a:outerShdw blurRad="38100" dist="38100" dir="2700000" algn="tl">
                        <a:srgbClr val="000000">
                          <a:alpha val="43137"/>
                        </a:srgbClr>
                      </a:outerShdw>
                    </a:effectLst>
                  </a:rPr>
                  <a:t>EFFECTIVENESS</a:t>
                </a:r>
              </a:p>
            </p:txBody>
          </p:sp>
        </p:grpSp>
        <p:sp>
          <p:nvSpPr>
            <p:cNvPr id="25" name="TextBox 24"/>
            <p:cNvSpPr txBox="1"/>
            <p:nvPr/>
          </p:nvSpPr>
          <p:spPr>
            <a:xfrm>
              <a:off x="-76200" y="1959747"/>
              <a:ext cx="1109823" cy="207996"/>
            </a:xfrm>
            <a:prstGeom prst="rect">
              <a:avLst/>
            </a:prstGeom>
            <a:noFill/>
          </p:spPr>
          <p:txBody>
            <a:bodyPr wrap="square" rtlCol="0">
              <a:spAutoFit/>
            </a:bodyPr>
            <a:lstStyle/>
            <a:p>
              <a:r>
                <a:rPr lang="en-US" sz="1200" b="1" dirty="0"/>
                <a:t>RE-AIM Issue</a:t>
              </a:r>
            </a:p>
          </p:txBody>
        </p:sp>
      </p:grpSp>
      <p:sp>
        <p:nvSpPr>
          <p:cNvPr id="27" name="Title 1"/>
          <p:cNvSpPr>
            <a:spLocks noGrp="1"/>
          </p:cNvSpPr>
          <p:nvPr>
            <p:ph type="title"/>
          </p:nvPr>
        </p:nvSpPr>
        <p:spPr>
          <a:xfrm>
            <a:off x="4575048" y="381254"/>
            <a:ext cx="5486400" cy="609600"/>
          </a:xfrm>
        </p:spPr>
        <p:txBody>
          <a:bodyPr>
            <a:noAutofit/>
          </a:bodyPr>
          <a:lstStyle/>
          <a:p>
            <a:pPr algn="l"/>
            <a:r>
              <a:rPr lang="en-US" sz="2400" dirty="0">
                <a:solidFill>
                  <a:prstClr val="black"/>
                </a:solidFill>
                <a:latin typeface="Arial"/>
              </a:rPr>
              <a:t>Expanded CONSORT issues – Implementation &amp; Effectiveness</a:t>
            </a:r>
            <a:endParaRPr lang="en-US" sz="2400" dirty="0"/>
          </a:p>
        </p:txBody>
      </p:sp>
    </p:spTree>
    <p:extLst>
      <p:ext uri="{BB962C8B-B14F-4D97-AF65-F5344CB8AC3E}">
        <p14:creationId xmlns:p14="http://schemas.microsoft.com/office/powerpoint/2010/main" val="3118006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9" name="Group 78"/>
          <p:cNvGrpSpPr/>
          <p:nvPr/>
        </p:nvGrpSpPr>
        <p:grpSpPr>
          <a:xfrm>
            <a:off x="42258" y="760376"/>
            <a:ext cx="9025542" cy="5902089"/>
            <a:chOff x="42259" y="2100037"/>
            <a:chExt cx="8141211" cy="4562427"/>
          </a:xfrm>
        </p:grpSpPr>
        <p:grpSp>
          <p:nvGrpSpPr>
            <p:cNvPr id="46" name="Group 45"/>
            <p:cNvGrpSpPr/>
            <p:nvPr/>
          </p:nvGrpSpPr>
          <p:grpSpPr>
            <a:xfrm>
              <a:off x="81523" y="2100037"/>
              <a:ext cx="8101947" cy="2946459"/>
              <a:chOff x="39264" y="2135729"/>
              <a:chExt cx="8101947" cy="2946459"/>
            </a:xfrm>
          </p:grpSpPr>
          <p:grpSp>
            <p:nvGrpSpPr>
              <p:cNvPr id="5" name="Group 4"/>
              <p:cNvGrpSpPr/>
              <p:nvPr/>
            </p:nvGrpSpPr>
            <p:grpSpPr>
              <a:xfrm>
                <a:off x="292947" y="2283552"/>
                <a:ext cx="7848264" cy="2798636"/>
                <a:chOff x="-23691" y="1998153"/>
                <a:chExt cx="9171818" cy="3534860"/>
              </a:xfrm>
            </p:grpSpPr>
            <p:sp>
              <p:nvSpPr>
                <p:cNvPr id="6" name="Rectangle 5"/>
                <p:cNvSpPr/>
                <p:nvPr/>
              </p:nvSpPr>
              <p:spPr>
                <a:xfrm>
                  <a:off x="2079498" y="1998153"/>
                  <a:ext cx="2719613" cy="383054"/>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 name="Rectangle 6"/>
                <p:cNvSpPr/>
                <p:nvPr/>
              </p:nvSpPr>
              <p:spPr>
                <a:xfrm>
                  <a:off x="652272" y="2590800"/>
                  <a:ext cx="2409488" cy="434859"/>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 name="Rectangle 7"/>
                <p:cNvSpPr/>
                <p:nvPr/>
              </p:nvSpPr>
              <p:spPr>
                <a:xfrm>
                  <a:off x="3810000" y="2590597"/>
                  <a:ext cx="2628533" cy="452608"/>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 name="Rectangle 8"/>
                <p:cNvSpPr/>
                <p:nvPr/>
              </p:nvSpPr>
              <p:spPr>
                <a:xfrm>
                  <a:off x="643128" y="3225722"/>
                  <a:ext cx="2418633" cy="612459"/>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 name="Rectangle 9"/>
                <p:cNvSpPr/>
                <p:nvPr/>
              </p:nvSpPr>
              <p:spPr>
                <a:xfrm>
                  <a:off x="3529113" y="3223658"/>
                  <a:ext cx="2409488" cy="614895"/>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 name="Rectangle 10"/>
                <p:cNvSpPr/>
                <p:nvPr/>
              </p:nvSpPr>
              <p:spPr>
                <a:xfrm>
                  <a:off x="6413767" y="3225724"/>
                  <a:ext cx="1135380" cy="431876"/>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 name="TextBox 11"/>
                <p:cNvSpPr txBox="1"/>
                <p:nvPr/>
              </p:nvSpPr>
              <p:spPr>
                <a:xfrm>
                  <a:off x="1999173" y="2033322"/>
                  <a:ext cx="2926186" cy="300505"/>
                </a:xfrm>
                <a:prstGeom prst="rect">
                  <a:avLst/>
                </a:prstGeom>
                <a:noFill/>
                <a:ln>
                  <a:noFill/>
                </a:ln>
              </p:spPr>
              <p:txBody>
                <a:bodyPr wrap="square" rtlCol="0">
                  <a:spAutoFit/>
                </a:bodyPr>
                <a:lstStyle/>
                <a:p>
                  <a:pPr algn="ctr"/>
                  <a:r>
                    <a:rPr lang="en-US" sz="1400" dirty="0"/>
                    <a:t>Total Number Potential Settings</a:t>
                  </a:r>
                </a:p>
              </p:txBody>
            </p:sp>
            <p:sp>
              <p:nvSpPr>
                <p:cNvPr id="13" name="TextBox 12"/>
                <p:cNvSpPr txBox="1"/>
                <p:nvPr/>
              </p:nvSpPr>
              <p:spPr>
                <a:xfrm>
                  <a:off x="633642" y="2631426"/>
                  <a:ext cx="2422923" cy="300505"/>
                </a:xfrm>
                <a:prstGeom prst="rect">
                  <a:avLst/>
                </a:prstGeom>
                <a:noFill/>
                <a:ln>
                  <a:noFill/>
                </a:ln>
              </p:spPr>
              <p:txBody>
                <a:bodyPr wrap="square" rtlCol="0">
                  <a:spAutoFit/>
                </a:bodyPr>
                <a:lstStyle/>
                <a:p>
                  <a:pPr algn="ctr"/>
                  <a:r>
                    <a:rPr lang="en-US" sz="1400" dirty="0"/>
                    <a:t>Settings Eligible (n and %)</a:t>
                  </a:r>
                </a:p>
              </p:txBody>
            </p:sp>
            <p:sp>
              <p:nvSpPr>
                <p:cNvPr id="14" name="TextBox 13"/>
                <p:cNvSpPr txBox="1"/>
                <p:nvPr/>
              </p:nvSpPr>
              <p:spPr>
                <a:xfrm>
                  <a:off x="652272" y="3175008"/>
                  <a:ext cx="2425005" cy="721212"/>
                </a:xfrm>
                <a:prstGeom prst="rect">
                  <a:avLst/>
                </a:prstGeom>
                <a:noFill/>
                <a:ln>
                  <a:noFill/>
                </a:ln>
              </p:spPr>
              <p:txBody>
                <a:bodyPr wrap="square" rtlCol="0">
                  <a:spAutoFit/>
                </a:bodyPr>
                <a:lstStyle/>
                <a:p>
                  <a:pPr algn="ctr"/>
                  <a:r>
                    <a:rPr lang="en-US" sz="1400" dirty="0"/>
                    <a:t>Settings and Agents Who Participate</a:t>
                  </a:r>
                </a:p>
                <a:p>
                  <a:pPr algn="ctr"/>
                  <a:r>
                    <a:rPr lang="en-US" sz="1400" dirty="0"/>
                    <a:t>(n and %)</a:t>
                  </a:r>
                </a:p>
              </p:txBody>
            </p:sp>
            <p:sp>
              <p:nvSpPr>
                <p:cNvPr id="15" name="TextBox 14"/>
                <p:cNvSpPr txBox="1"/>
                <p:nvPr/>
              </p:nvSpPr>
              <p:spPr>
                <a:xfrm>
                  <a:off x="3605311" y="3175008"/>
                  <a:ext cx="2263459" cy="721212"/>
                </a:xfrm>
                <a:prstGeom prst="rect">
                  <a:avLst/>
                </a:prstGeom>
                <a:noFill/>
                <a:ln>
                  <a:noFill/>
                </a:ln>
              </p:spPr>
              <p:txBody>
                <a:bodyPr wrap="square" rtlCol="0">
                  <a:spAutoFit/>
                </a:bodyPr>
                <a:lstStyle/>
                <a:p>
                  <a:pPr algn="ctr"/>
                  <a:r>
                    <a:rPr lang="en-US" sz="1400" dirty="0"/>
                    <a:t>Settings and Agents Who Decline</a:t>
                  </a:r>
                </a:p>
                <a:p>
                  <a:pPr algn="ctr"/>
                  <a:r>
                    <a:rPr lang="en-US" sz="1400" dirty="0"/>
                    <a:t>(n and %)</a:t>
                  </a:r>
                </a:p>
              </p:txBody>
            </p:sp>
            <p:sp>
              <p:nvSpPr>
                <p:cNvPr id="16" name="TextBox 15"/>
                <p:cNvSpPr txBox="1"/>
                <p:nvPr/>
              </p:nvSpPr>
              <p:spPr>
                <a:xfrm>
                  <a:off x="6438532" y="3162163"/>
                  <a:ext cx="1087920" cy="510858"/>
                </a:xfrm>
                <a:prstGeom prst="rect">
                  <a:avLst/>
                </a:prstGeom>
                <a:noFill/>
                <a:ln>
                  <a:noFill/>
                </a:ln>
              </p:spPr>
              <p:txBody>
                <a:bodyPr wrap="square" rtlCol="0">
                  <a:spAutoFit/>
                </a:bodyPr>
                <a:lstStyle/>
                <a:p>
                  <a:pPr algn="ctr"/>
                  <a:r>
                    <a:rPr lang="en-US" sz="1400" dirty="0"/>
                    <a:t>Other</a:t>
                  </a:r>
                </a:p>
                <a:p>
                  <a:pPr algn="ctr"/>
                  <a:r>
                    <a:rPr lang="en-US" sz="1400" dirty="0"/>
                    <a:t>(n and %)</a:t>
                  </a:r>
                </a:p>
              </p:txBody>
            </p:sp>
            <p:sp>
              <p:nvSpPr>
                <p:cNvPr id="17" name="TextBox 16"/>
                <p:cNvSpPr txBox="1"/>
                <p:nvPr/>
              </p:nvSpPr>
              <p:spPr>
                <a:xfrm>
                  <a:off x="3847424" y="2557026"/>
                  <a:ext cx="2628533" cy="510858"/>
                </a:xfrm>
                <a:prstGeom prst="rect">
                  <a:avLst/>
                </a:prstGeom>
                <a:noFill/>
                <a:ln>
                  <a:noFill/>
                </a:ln>
              </p:spPr>
              <p:txBody>
                <a:bodyPr wrap="square" rtlCol="0">
                  <a:spAutoFit/>
                </a:bodyPr>
                <a:lstStyle/>
                <a:p>
                  <a:pPr algn="ctr"/>
                  <a:r>
                    <a:rPr lang="en-US" sz="1400" dirty="0"/>
                    <a:t>Excluded by Investigator</a:t>
                  </a:r>
                </a:p>
                <a:p>
                  <a:pPr algn="ctr"/>
                  <a:r>
                    <a:rPr lang="en-US" sz="1400" dirty="0"/>
                    <a:t>(n, % and reasons)</a:t>
                  </a:r>
                </a:p>
              </p:txBody>
            </p:sp>
            <p:cxnSp>
              <p:nvCxnSpPr>
                <p:cNvPr id="18" name="Straight Arrow Connector 17"/>
                <p:cNvCxnSpPr>
                  <a:stCxn id="6" idx="2"/>
                  <a:endCxn id="7" idx="0"/>
                </p:cNvCxnSpPr>
                <p:nvPr/>
              </p:nvCxnSpPr>
              <p:spPr>
                <a:xfrm flipH="1">
                  <a:off x="1857016" y="2381207"/>
                  <a:ext cx="1582289" cy="209593"/>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a:stCxn id="7" idx="2"/>
                  <a:endCxn id="9" idx="0"/>
                </p:cNvCxnSpPr>
                <p:nvPr/>
              </p:nvCxnSpPr>
              <p:spPr>
                <a:xfrm flipH="1">
                  <a:off x="1852445" y="3025659"/>
                  <a:ext cx="4571" cy="200063"/>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p:cNvCxnSpPr>
                  <a:stCxn id="6" idx="2"/>
                  <a:endCxn id="8" idx="0"/>
                </p:cNvCxnSpPr>
                <p:nvPr/>
              </p:nvCxnSpPr>
              <p:spPr>
                <a:xfrm>
                  <a:off x="3439305" y="2381207"/>
                  <a:ext cx="1684962" cy="20939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p:cNvCxnSpPr>
                  <a:stCxn id="7" idx="2"/>
                  <a:endCxn id="10" idx="0"/>
                </p:cNvCxnSpPr>
                <p:nvPr/>
              </p:nvCxnSpPr>
              <p:spPr>
                <a:xfrm>
                  <a:off x="1857016" y="3025659"/>
                  <a:ext cx="2876841" cy="197999"/>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p:cNvCxnSpPr>
                  <a:stCxn id="7" idx="2"/>
                  <a:endCxn id="11" idx="0"/>
                </p:cNvCxnSpPr>
                <p:nvPr/>
              </p:nvCxnSpPr>
              <p:spPr>
                <a:xfrm>
                  <a:off x="1857016" y="3025659"/>
                  <a:ext cx="5124442" cy="200065"/>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3" name="Rectangle 22"/>
                <p:cNvSpPr/>
                <p:nvPr/>
              </p:nvSpPr>
              <p:spPr>
                <a:xfrm>
                  <a:off x="643128" y="3952690"/>
                  <a:ext cx="2425004" cy="3963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4" name="Rectangle 23"/>
                <p:cNvSpPr/>
                <p:nvPr/>
              </p:nvSpPr>
              <p:spPr>
                <a:xfrm>
                  <a:off x="643128" y="4498388"/>
                  <a:ext cx="2418632" cy="4360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5" name="Rectangle 24"/>
                <p:cNvSpPr/>
                <p:nvPr/>
              </p:nvSpPr>
              <p:spPr>
                <a:xfrm>
                  <a:off x="3529114" y="4508284"/>
                  <a:ext cx="2800600" cy="4299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6" name="Rectangle 25"/>
                <p:cNvSpPr/>
                <p:nvPr/>
              </p:nvSpPr>
              <p:spPr>
                <a:xfrm>
                  <a:off x="652271" y="5076600"/>
                  <a:ext cx="2425005" cy="4445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7" name="Rectangle 26"/>
                <p:cNvSpPr/>
                <p:nvPr/>
              </p:nvSpPr>
              <p:spPr>
                <a:xfrm>
                  <a:off x="3529112" y="5078584"/>
                  <a:ext cx="2800601" cy="4426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8" name="Rectangle 27"/>
                <p:cNvSpPr/>
                <p:nvPr/>
              </p:nvSpPr>
              <p:spPr>
                <a:xfrm>
                  <a:off x="6712758" y="5073789"/>
                  <a:ext cx="2355042" cy="4569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9" name="TextBox 28"/>
                <p:cNvSpPr txBox="1"/>
                <p:nvPr/>
              </p:nvSpPr>
              <p:spPr>
                <a:xfrm>
                  <a:off x="752765" y="3896219"/>
                  <a:ext cx="2219037" cy="510858"/>
                </a:xfrm>
                <a:prstGeom prst="rect">
                  <a:avLst/>
                </a:prstGeom>
                <a:noFill/>
              </p:spPr>
              <p:txBody>
                <a:bodyPr wrap="square" rtlCol="0">
                  <a:spAutoFit/>
                </a:bodyPr>
                <a:lstStyle/>
                <a:p>
                  <a:pPr algn="ctr"/>
                  <a:r>
                    <a:rPr lang="en-US" sz="1400" dirty="0"/>
                    <a:t>Total Potential Participants (n)</a:t>
                  </a:r>
                </a:p>
              </p:txBody>
            </p:sp>
            <p:sp>
              <p:nvSpPr>
                <p:cNvPr id="30" name="TextBox 29"/>
                <p:cNvSpPr txBox="1"/>
                <p:nvPr/>
              </p:nvSpPr>
              <p:spPr>
                <a:xfrm>
                  <a:off x="712817" y="4491416"/>
                  <a:ext cx="2272047" cy="510858"/>
                </a:xfrm>
                <a:prstGeom prst="rect">
                  <a:avLst/>
                </a:prstGeom>
                <a:noFill/>
              </p:spPr>
              <p:txBody>
                <a:bodyPr wrap="square" rtlCol="0">
                  <a:spAutoFit/>
                </a:bodyPr>
                <a:lstStyle/>
                <a:p>
                  <a:pPr algn="ctr"/>
                  <a:r>
                    <a:rPr lang="en-US" sz="1400" dirty="0"/>
                    <a:t>Individuals Eligible (n and %)</a:t>
                  </a:r>
                </a:p>
              </p:txBody>
            </p:sp>
            <p:sp>
              <p:nvSpPr>
                <p:cNvPr id="31" name="TextBox 30"/>
                <p:cNvSpPr txBox="1"/>
                <p:nvPr/>
              </p:nvSpPr>
              <p:spPr>
                <a:xfrm>
                  <a:off x="762000" y="5022155"/>
                  <a:ext cx="2219037" cy="510858"/>
                </a:xfrm>
                <a:prstGeom prst="rect">
                  <a:avLst/>
                </a:prstGeom>
                <a:noFill/>
              </p:spPr>
              <p:txBody>
                <a:bodyPr wrap="square" rtlCol="0">
                  <a:spAutoFit/>
                </a:bodyPr>
                <a:lstStyle/>
                <a:p>
                  <a:pPr algn="ctr"/>
                  <a:r>
                    <a:rPr lang="en-US" sz="1400" dirty="0"/>
                    <a:t>Individuals Enroll (n and %)</a:t>
                  </a:r>
                </a:p>
              </p:txBody>
            </p:sp>
            <p:sp>
              <p:nvSpPr>
                <p:cNvPr id="32" name="TextBox 31"/>
                <p:cNvSpPr txBox="1"/>
                <p:nvPr/>
              </p:nvSpPr>
              <p:spPr>
                <a:xfrm>
                  <a:off x="3647884" y="5022155"/>
                  <a:ext cx="2533407" cy="510858"/>
                </a:xfrm>
                <a:prstGeom prst="rect">
                  <a:avLst/>
                </a:prstGeom>
                <a:noFill/>
              </p:spPr>
              <p:txBody>
                <a:bodyPr wrap="square" rtlCol="0">
                  <a:spAutoFit/>
                </a:bodyPr>
                <a:lstStyle/>
                <a:p>
                  <a:pPr algn="ctr"/>
                  <a:r>
                    <a:rPr lang="en-US" sz="1400" dirty="0"/>
                    <a:t>Individuals Decline (n, %, and reasons)</a:t>
                  </a:r>
                </a:p>
              </p:txBody>
            </p:sp>
            <p:sp>
              <p:nvSpPr>
                <p:cNvPr id="33" name="TextBox 32"/>
                <p:cNvSpPr txBox="1"/>
                <p:nvPr/>
              </p:nvSpPr>
              <p:spPr>
                <a:xfrm>
                  <a:off x="6712758" y="5022155"/>
                  <a:ext cx="2435369" cy="510858"/>
                </a:xfrm>
                <a:prstGeom prst="rect">
                  <a:avLst/>
                </a:prstGeom>
                <a:noFill/>
              </p:spPr>
              <p:txBody>
                <a:bodyPr wrap="square" rtlCol="0">
                  <a:spAutoFit/>
                </a:bodyPr>
                <a:lstStyle/>
                <a:p>
                  <a:pPr algn="ctr"/>
                  <a:r>
                    <a:rPr lang="en-US" sz="1400" dirty="0"/>
                    <a:t>Not Contacted/Other </a:t>
                  </a:r>
                </a:p>
                <a:p>
                  <a:pPr algn="ctr"/>
                  <a:r>
                    <a:rPr lang="en-US" sz="1400" dirty="0"/>
                    <a:t>(n and %)</a:t>
                  </a:r>
                </a:p>
              </p:txBody>
            </p:sp>
            <p:sp>
              <p:nvSpPr>
                <p:cNvPr id="34" name="TextBox 33"/>
                <p:cNvSpPr txBox="1"/>
                <p:nvPr/>
              </p:nvSpPr>
              <p:spPr>
                <a:xfrm>
                  <a:off x="3499461" y="4487058"/>
                  <a:ext cx="2914306" cy="510858"/>
                </a:xfrm>
                <a:prstGeom prst="rect">
                  <a:avLst/>
                </a:prstGeom>
                <a:noFill/>
              </p:spPr>
              <p:txBody>
                <a:bodyPr wrap="square" rtlCol="0">
                  <a:spAutoFit/>
                </a:bodyPr>
                <a:lstStyle/>
                <a:p>
                  <a:pPr algn="ctr"/>
                  <a:r>
                    <a:rPr lang="en-US" sz="1400" dirty="0"/>
                    <a:t>Excluded by Investigator (n, % and reasons)</a:t>
                  </a:r>
                </a:p>
              </p:txBody>
            </p:sp>
            <p:cxnSp>
              <p:nvCxnSpPr>
                <p:cNvPr id="35" name="Straight Arrow Connector 34"/>
                <p:cNvCxnSpPr>
                  <a:stCxn id="23" idx="2"/>
                  <a:endCxn id="24" idx="0"/>
                </p:cNvCxnSpPr>
                <p:nvPr/>
              </p:nvCxnSpPr>
              <p:spPr>
                <a:xfrm flipH="1">
                  <a:off x="1852445" y="4349039"/>
                  <a:ext cx="3186" cy="14934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p:cNvCxnSpPr>
                  <a:stCxn id="24" idx="2"/>
                  <a:endCxn id="26" idx="0"/>
                </p:cNvCxnSpPr>
                <p:nvPr/>
              </p:nvCxnSpPr>
              <p:spPr>
                <a:xfrm>
                  <a:off x="1852445" y="4934465"/>
                  <a:ext cx="12328" cy="14213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p:cNvCxnSpPr>
                  <a:stCxn id="23" idx="2"/>
                  <a:endCxn id="25" idx="0"/>
                </p:cNvCxnSpPr>
                <p:nvPr/>
              </p:nvCxnSpPr>
              <p:spPr>
                <a:xfrm>
                  <a:off x="1855631" y="4349039"/>
                  <a:ext cx="3073783" cy="1592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p:cNvCxnSpPr>
                  <a:stCxn id="24" idx="2"/>
                  <a:endCxn id="27" idx="0"/>
                </p:cNvCxnSpPr>
                <p:nvPr/>
              </p:nvCxnSpPr>
              <p:spPr>
                <a:xfrm>
                  <a:off x="1852445" y="4934465"/>
                  <a:ext cx="3076968" cy="14411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p:cNvCxnSpPr>
                  <a:stCxn id="24" idx="2"/>
                  <a:endCxn id="28" idx="0"/>
                </p:cNvCxnSpPr>
                <p:nvPr/>
              </p:nvCxnSpPr>
              <p:spPr>
                <a:xfrm>
                  <a:off x="1852445" y="4934465"/>
                  <a:ext cx="6037834" cy="1393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p:cNvCxnSpPr>
                  <a:stCxn id="9" idx="2"/>
                  <a:endCxn id="23" idx="0"/>
                </p:cNvCxnSpPr>
                <p:nvPr/>
              </p:nvCxnSpPr>
              <p:spPr>
                <a:xfrm>
                  <a:off x="1852445" y="3838181"/>
                  <a:ext cx="3186" cy="114509"/>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41" name="Left Brace 40"/>
                <p:cNvSpPr/>
                <p:nvPr/>
              </p:nvSpPr>
              <p:spPr>
                <a:xfrm>
                  <a:off x="304800" y="2057399"/>
                  <a:ext cx="228600" cy="1781154"/>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2400"/>
                </a:p>
              </p:txBody>
            </p:sp>
            <p:sp>
              <p:nvSpPr>
                <p:cNvPr id="42" name="TextBox 41"/>
                <p:cNvSpPr txBox="1"/>
                <p:nvPr/>
              </p:nvSpPr>
              <p:spPr>
                <a:xfrm rot="16200000">
                  <a:off x="-435471" y="2736838"/>
                  <a:ext cx="1147999" cy="324439"/>
                </a:xfrm>
                <a:prstGeom prst="rect">
                  <a:avLst/>
                </a:prstGeom>
                <a:noFill/>
              </p:spPr>
              <p:txBody>
                <a:bodyPr wrap="square" rtlCol="0">
                  <a:spAutoFit/>
                </a:bodyPr>
                <a:lstStyle/>
                <a:p>
                  <a:r>
                    <a:rPr lang="en-US" sz="1400" dirty="0">
                      <a:effectLst>
                        <a:outerShdw blurRad="38100" dist="38100" dir="2700000" algn="tl">
                          <a:srgbClr val="000000">
                            <a:alpha val="43137"/>
                          </a:srgbClr>
                        </a:outerShdw>
                      </a:effectLst>
                    </a:rPr>
                    <a:t>ADOPTION</a:t>
                  </a:r>
                </a:p>
              </p:txBody>
            </p:sp>
            <p:sp>
              <p:nvSpPr>
                <p:cNvPr id="43" name="TextBox 42"/>
                <p:cNvSpPr txBox="1"/>
                <p:nvPr/>
              </p:nvSpPr>
              <p:spPr>
                <a:xfrm rot="16200000">
                  <a:off x="-283382" y="4493116"/>
                  <a:ext cx="843821" cy="324439"/>
                </a:xfrm>
                <a:prstGeom prst="rect">
                  <a:avLst/>
                </a:prstGeom>
                <a:noFill/>
              </p:spPr>
              <p:txBody>
                <a:bodyPr wrap="square" rtlCol="0">
                  <a:spAutoFit/>
                </a:bodyPr>
                <a:lstStyle/>
                <a:p>
                  <a:r>
                    <a:rPr lang="en-US" sz="1400" dirty="0">
                      <a:effectLst>
                        <a:outerShdw blurRad="38100" dist="38100" dir="2700000" algn="tl">
                          <a:srgbClr val="000000">
                            <a:alpha val="43137"/>
                          </a:srgbClr>
                        </a:outerShdw>
                      </a:effectLst>
                    </a:rPr>
                    <a:t>REACH</a:t>
                  </a:r>
                </a:p>
              </p:txBody>
            </p:sp>
            <p:sp>
              <p:nvSpPr>
                <p:cNvPr id="44" name="Left Brace 43"/>
                <p:cNvSpPr/>
                <p:nvPr/>
              </p:nvSpPr>
              <p:spPr>
                <a:xfrm>
                  <a:off x="302910" y="3929390"/>
                  <a:ext cx="230490" cy="1439887"/>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2400"/>
                </a:p>
              </p:txBody>
            </p:sp>
          </p:grpSp>
          <p:sp>
            <p:nvSpPr>
              <p:cNvPr id="45" name="TextBox 44"/>
              <p:cNvSpPr txBox="1"/>
              <p:nvPr/>
            </p:nvSpPr>
            <p:spPr>
              <a:xfrm>
                <a:off x="39264" y="2135729"/>
                <a:ext cx="1143000" cy="202229"/>
              </a:xfrm>
              <a:prstGeom prst="rect">
                <a:avLst/>
              </a:prstGeom>
              <a:noFill/>
            </p:spPr>
            <p:txBody>
              <a:bodyPr wrap="square" rtlCol="0">
                <a:spAutoFit/>
              </a:bodyPr>
              <a:lstStyle/>
              <a:p>
                <a:r>
                  <a:rPr lang="en-US" sz="1100" b="1" dirty="0"/>
                  <a:t>RE-AIM Issue</a:t>
                </a:r>
              </a:p>
            </p:txBody>
          </p:sp>
        </p:grpSp>
        <p:grpSp>
          <p:nvGrpSpPr>
            <p:cNvPr id="48" name="Group 47"/>
            <p:cNvGrpSpPr/>
            <p:nvPr/>
          </p:nvGrpSpPr>
          <p:grpSpPr>
            <a:xfrm>
              <a:off x="42259" y="4645340"/>
              <a:ext cx="7428038" cy="2017124"/>
              <a:chOff x="-255685" y="920848"/>
              <a:chExt cx="8991253" cy="5076530"/>
            </a:xfrm>
          </p:grpSpPr>
          <p:sp>
            <p:nvSpPr>
              <p:cNvPr id="50" name="Rectangle 49"/>
              <p:cNvSpPr/>
              <p:nvPr/>
            </p:nvSpPr>
            <p:spPr>
              <a:xfrm>
                <a:off x="801624" y="2273805"/>
                <a:ext cx="3048000" cy="905472"/>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TextBox 50"/>
              <p:cNvSpPr txBox="1"/>
              <p:nvPr/>
            </p:nvSpPr>
            <p:spPr>
              <a:xfrm>
                <a:off x="943969" y="2226931"/>
                <a:ext cx="2830946" cy="1017909"/>
              </a:xfrm>
              <a:prstGeom prst="rect">
                <a:avLst/>
              </a:prstGeom>
              <a:noFill/>
            </p:spPr>
            <p:txBody>
              <a:bodyPr wrap="square" rtlCol="0">
                <a:spAutoFit/>
              </a:bodyPr>
              <a:lstStyle/>
              <a:p>
                <a:pPr algn="ctr"/>
                <a:r>
                  <a:rPr lang="en-US" sz="1400" dirty="0"/>
                  <a:t>Extent </a:t>
                </a:r>
                <a:r>
                  <a:rPr lang="en-US" sz="1400" dirty="0" err="1"/>
                  <a:t>Tx</a:t>
                </a:r>
                <a:r>
                  <a:rPr lang="en-US" sz="1400" dirty="0"/>
                  <a:t> Delivered by Different Agents as in Protocol</a:t>
                </a:r>
              </a:p>
            </p:txBody>
          </p:sp>
          <p:sp>
            <p:nvSpPr>
              <p:cNvPr id="52" name="Rectangle 51"/>
              <p:cNvSpPr/>
              <p:nvPr/>
            </p:nvSpPr>
            <p:spPr>
              <a:xfrm>
                <a:off x="5687568" y="2273805"/>
                <a:ext cx="3048000" cy="839801"/>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3" name="TextBox 52"/>
              <p:cNvSpPr txBox="1"/>
              <p:nvPr/>
            </p:nvSpPr>
            <p:spPr>
              <a:xfrm>
                <a:off x="5992367" y="2429262"/>
                <a:ext cx="2438400" cy="598771"/>
              </a:xfrm>
              <a:prstGeom prst="rect">
                <a:avLst/>
              </a:prstGeom>
              <a:noFill/>
            </p:spPr>
            <p:txBody>
              <a:bodyPr wrap="square" rtlCol="0">
                <a:spAutoFit/>
              </a:bodyPr>
              <a:lstStyle/>
              <a:p>
                <a:pPr algn="ctr"/>
                <a:r>
                  <a:rPr lang="en-US" sz="1400" dirty="0"/>
                  <a:t>Adaptations and Reasons</a:t>
                </a:r>
              </a:p>
            </p:txBody>
          </p:sp>
          <p:sp>
            <p:nvSpPr>
              <p:cNvPr id="54" name="Left Brace 53"/>
              <p:cNvSpPr/>
              <p:nvPr/>
            </p:nvSpPr>
            <p:spPr>
              <a:xfrm>
                <a:off x="3886200" y="2193065"/>
                <a:ext cx="381000" cy="778735"/>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1200"/>
              </a:p>
            </p:txBody>
          </p:sp>
          <p:sp>
            <p:nvSpPr>
              <p:cNvPr id="55" name="TextBox 54"/>
              <p:cNvSpPr txBox="1"/>
              <p:nvPr/>
            </p:nvSpPr>
            <p:spPr>
              <a:xfrm>
                <a:off x="3937372" y="2193067"/>
                <a:ext cx="1750194" cy="1122694"/>
              </a:xfrm>
              <a:prstGeom prst="rect">
                <a:avLst/>
              </a:prstGeom>
              <a:noFill/>
            </p:spPr>
            <p:txBody>
              <a:bodyPr wrap="square" rtlCol="0">
                <a:spAutoFit/>
              </a:bodyPr>
              <a:lstStyle/>
              <a:p>
                <a:pPr algn="ctr"/>
                <a:r>
                  <a:rPr lang="en-US" sz="1050" dirty="0"/>
                  <a:t>Component A = XX%</a:t>
                </a:r>
              </a:p>
              <a:p>
                <a:pPr algn="ctr"/>
                <a:r>
                  <a:rPr lang="en-US" sz="1050" dirty="0"/>
                  <a:t>Component B = YY%</a:t>
                </a:r>
              </a:p>
              <a:p>
                <a:pPr algn="ctr"/>
                <a:r>
                  <a:rPr lang="en-US" sz="1050" dirty="0"/>
                  <a:t>etc. </a:t>
                </a:r>
              </a:p>
            </p:txBody>
          </p:sp>
          <p:sp>
            <p:nvSpPr>
              <p:cNvPr id="56" name="Left Brace 55"/>
              <p:cNvSpPr/>
              <p:nvPr/>
            </p:nvSpPr>
            <p:spPr>
              <a:xfrm>
                <a:off x="62107" y="2127503"/>
                <a:ext cx="623692" cy="1072897"/>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1200"/>
              </a:p>
            </p:txBody>
          </p:sp>
          <p:sp>
            <p:nvSpPr>
              <p:cNvPr id="57" name="TextBox 56"/>
              <p:cNvSpPr txBox="1"/>
              <p:nvPr/>
            </p:nvSpPr>
            <p:spPr>
              <a:xfrm>
                <a:off x="-255685" y="920848"/>
                <a:ext cx="436859" cy="3299793"/>
              </a:xfrm>
              <a:prstGeom prst="rect">
                <a:avLst/>
              </a:prstGeom>
              <a:noFill/>
            </p:spPr>
            <p:txBody>
              <a:bodyPr vert="vert270" wrap="square" rtlCol="0">
                <a:spAutoFit/>
              </a:bodyPr>
              <a:lstStyle/>
              <a:p>
                <a:r>
                  <a:rPr lang="en-US" sz="1400" dirty="0">
                    <a:effectLst>
                      <a:outerShdw blurRad="38100" dist="38100" dir="2700000" algn="tl">
                        <a:srgbClr val="000000">
                          <a:alpha val="43137"/>
                        </a:srgbClr>
                      </a:outerShdw>
                    </a:effectLst>
                  </a:rPr>
                  <a:t>IMPLEMENTATION</a:t>
                </a:r>
              </a:p>
            </p:txBody>
          </p:sp>
          <p:sp>
            <p:nvSpPr>
              <p:cNvPr id="58" name="Rectangle 57"/>
              <p:cNvSpPr/>
              <p:nvPr/>
            </p:nvSpPr>
            <p:spPr>
              <a:xfrm>
                <a:off x="801624" y="3872406"/>
                <a:ext cx="3048000" cy="990600"/>
              </a:xfrm>
              <a:prstGeom prst="rect">
                <a:avLst/>
              </a:prstGeom>
              <a:solidFill>
                <a:srgbClr val="EADE48"/>
              </a:solidFill>
              <a:ln>
                <a:solidFill>
                  <a:srgbClr val="BDB9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Rectangle 58"/>
              <p:cNvSpPr/>
              <p:nvPr/>
            </p:nvSpPr>
            <p:spPr>
              <a:xfrm>
                <a:off x="4267200" y="3867912"/>
                <a:ext cx="3296412" cy="990600"/>
              </a:xfrm>
              <a:prstGeom prst="rect">
                <a:avLst/>
              </a:prstGeom>
              <a:solidFill>
                <a:srgbClr val="EADE48"/>
              </a:solidFill>
              <a:ln>
                <a:solidFill>
                  <a:srgbClr val="BDB9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TextBox 59"/>
              <p:cNvSpPr txBox="1"/>
              <p:nvPr/>
            </p:nvSpPr>
            <p:spPr>
              <a:xfrm>
                <a:off x="833471" y="3857624"/>
                <a:ext cx="3024643" cy="1017909"/>
              </a:xfrm>
              <a:prstGeom prst="rect">
                <a:avLst/>
              </a:prstGeom>
              <a:noFill/>
            </p:spPr>
            <p:txBody>
              <a:bodyPr wrap="square" rtlCol="0">
                <a:spAutoFit/>
              </a:bodyPr>
              <a:lstStyle/>
              <a:p>
                <a:pPr algn="ctr"/>
                <a:r>
                  <a:rPr lang="en-US" sz="1400" dirty="0"/>
                  <a:t>Complete </a:t>
                </a:r>
                <a:r>
                  <a:rPr lang="en-US" sz="1400" dirty="0" err="1"/>
                  <a:t>Tx</a:t>
                </a:r>
                <a:r>
                  <a:rPr lang="en-US" sz="1400" dirty="0"/>
                  <a:t> (n and %) Amount of Change (by Condition)</a:t>
                </a:r>
              </a:p>
            </p:txBody>
          </p:sp>
          <p:sp>
            <p:nvSpPr>
              <p:cNvPr id="61" name="TextBox 60"/>
              <p:cNvSpPr txBox="1"/>
              <p:nvPr/>
            </p:nvSpPr>
            <p:spPr>
              <a:xfrm>
                <a:off x="4267199" y="3857624"/>
                <a:ext cx="3296412" cy="1017909"/>
              </a:xfrm>
              <a:prstGeom prst="rect">
                <a:avLst/>
              </a:prstGeom>
              <a:noFill/>
            </p:spPr>
            <p:txBody>
              <a:bodyPr wrap="square" rtlCol="0">
                <a:spAutoFit/>
              </a:bodyPr>
              <a:lstStyle/>
              <a:p>
                <a:pPr algn="ctr"/>
                <a:r>
                  <a:rPr lang="en-US" sz="1400" dirty="0"/>
                  <a:t>Drop Out of </a:t>
                </a:r>
                <a:r>
                  <a:rPr lang="en-US" sz="1400" dirty="0" err="1"/>
                  <a:t>Tx</a:t>
                </a:r>
                <a:r>
                  <a:rPr lang="en-US" sz="1400" dirty="0"/>
                  <a:t> (n, %, and reasons) Amount of Change (by Condition)</a:t>
                </a:r>
              </a:p>
            </p:txBody>
          </p:sp>
          <p:cxnSp>
            <p:nvCxnSpPr>
              <p:cNvPr id="62" name="Straight Arrow Connector 61"/>
              <p:cNvCxnSpPr/>
              <p:nvPr/>
            </p:nvCxnSpPr>
            <p:spPr>
              <a:xfrm flipH="1">
                <a:off x="2036631" y="3226152"/>
                <a:ext cx="5531" cy="6187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endCxn id="59" idx="0"/>
              </p:cNvCxnSpPr>
              <p:nvPr/>
            </p:nvCxnSpPr>
            <p:spPr>
              <a:xfrm>
                <a:off x="2045461" y="3206742"/>
                <a:ext cx="3869945" cy="6611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4" name="Left Brace 63"/>
              <p:cNvSpPr/>
              <p:nvPr/>
            </p:nvSpPr>
            <p:spPr>
              <a:xfrm>
                <a:off x="312420" y="3732358"/>
                <a:ext cx="379476" cy="1143000"/>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1200"/>
              </a:p>
            </p:txBody>
          </p:sp>
          <p:sp>
            <p:nvSpPr>
              <p:cNvPr id="65" name="TextBox 64"/>
              <p:cNvSpPr txBox="1"/>
              <p:nvPr/>
            </p:nvSpPr>
            <p:spPr>
              <a:xfrm>
                <a:off x="-17390" y="2729043"/>
                <a:ext cx="436859" cy="3268335"/>
              </a:xfrm>
              <a:prstGeom prst="rect">
                <a:avLst/>
              </a:prstGeom>
              <a:noFill/>
            </p:spPr>
            <p:txBody>
              <a:bodyPr vert="vert270" wrap="square" rtlCol="0">
                <a:spAutoFit/>
              </a:bodyPr>
              <a:lstStyle/>
              <a:p>
                <a:r>
                  <a:rPr lang="en-US" sz="1400" dirty="0">
                    <a:effectLst>
                      <a:outerShdw blurRad="38100" dist="38100" dir="2700000" algn="tl">
                        <a:srgbClr val="000000">
                          <a:alpha val="43137"/>
                        </a:srgbClr>
                      </a:outerShdw>
                    </a:effectLst>
                  </a:rPr>
                  <a:t>EFFECTIVENESS</a:t>
                </a:r>
              </a:p>
            </p:txBody>
          </p:sp>
        </p:grpSp>
      </p:grpSp>
      <p:cxnSp>
        <p:nvCxnSpPr>
          <p:cNvPr id="67" name="Straight Arrow Connector 66"/>
          <p:cNvCxnSpPr>
            <a:stCxn id="26" idx="2"/>
          </p:cNvCxnSpPr>
          <p:nvPr/>
        </p:nvCxnSpPr>
        <p:spPr>
          <a:xfrm>
            <a:off x="2158503" y="4559896"/>
            <a:ext cx="0" cy="18859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31" idx="2"/>
            <a:endCxn id="52" idx="0"/>
          </p:cNvCxnSpPr>
          <p:nvPr/>
        </p:nvCxnSpPr>
        <p:spPr>
          <a:xfrm>
            <a:off x="2164902" y="4572000"/>
            <a:ext cx="4716457" cy="1764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6" name="TextBox 105"/>
          <p:cNvSpPr txBox="1"/>
          <p:nvPr/>
        </p:nvSpPr>
        <p:spPr>
          <a:xfrm>
            <a:off x="5595241" y="300840"/>
            <a:ext cx="3396357" cy="984885"/>
          </a:xfrm>
          <a:prstGeom prst="rect">
            <a:avLst/>
          </a:prstGeom>
          <a:noFill/>
        </p:spPr>
        <p:txBody>
          <a:bodyPr wrap="square" rtlCol="0">
            <a:spAutoFit/>
          </a:bodyPr>
          <a:lstStyle/>
          <a:p>
            <a:r>
              <a:rPr lang="en-US" sz="2900" dirty="0">
                <a:solidFill>
                  <a:prstClr val="black"/>
                </a:solidFill>
              </a:rPr>
              <a:t>Second Expanded CONSORT Figure</a:t>
            </a:r>
            <a:endParaRPr lang="en-US" sz="2900" dirty="0"/>
          </a:p>
        </p:txBody>
      </p:sp>
    </p:spTree>
    <p:extLst>
      <p:ext uri="{BB962C8B-B14F-4D97-AF65-F5344CB8AC3E}">
        <p14:creationId xmlns:p14="http://schemas.microsoft.com/office/powerpoint/2010/main" val="4064396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838200"/>
          </a:xfrm>
        </p:spPr>
        <p:txBody>
          <a:bodyPr>
            <a:normAutofit/>
          </a:bodyPr>
          <a:lstStyle/>
          <a:p>
            <a:pPr algn="l"/>
            <a:r>
              <a:rPr lang="en-US" sz="3200" dirty="0">
                <a:latin typeface="+mn-lt"/>
              </a:rPr>
              <a:t>Maintenance or Sustainability Level or Step</a:t>
            </a:r>
          </a:p>
        </p:txBody>
      </p:sp>
      <p:sp>
        <p:nvSpPr>
          <p:cNvPr id="7" name="TextBox 6"/>
          <p:cNvSpPr txBox="1"/>
          <p:nvPr/>
        </p:nvSpPr>
        <p:spPr>
          <a:xfrm>
            <a:off x="381000" y="2133600"/>
            <a:ext cx="7924800" cy="3770263"/>
          </a:xfrm>
          <a:prstGeom prst="rect">
            <a:avLst/>
          </a:prstGeom>
          <a:noFill/>
        </p:spPr>
        <p:txBody>
          <a:bodyPr wrap="square" rtlCol="0">
            <a:spAutoFit/>
          </a:bodyPr>
          <a:lstStyle/>
          <a:p>
            <a:pPr marL="803275" lvl="1" indent="-346075">
              <a:spcBef>
                <a:spcPts val="900"/>
              </a:spcBef>
              <a:buClr>
                <a:schemeClr val="accent1"/>
              </a:buClr>
              <a:buSzTx/>
              <a:buFont typeface="Wingdings" panose="05000000000000000000" pitchFamily="2" charset="2"/>
              <a:buChar char="§"/>
            </a:pPr>
            <a:r>
              <a:rPr lang="en-US" altLang="x-none" sz="2800" dirty="0">
                <a:latin typeface="Calibri" panose="020F0502020204030204" pitchFamily="34" charset="0"/>
                <a:ea typeface="MS PGothic" charset="-128"/>
                <a:cs typeface="Arial" panose="020B0604020202020204" pitchFamily="34" charset="0"/>
              </a:rPr>
              <a:t>Patient Level: longer term follow-up than usual</a:t>
            </a:r>
          </a:p>
          <a:p>
            <a:pPr marL="1371600" lvl="2" indent="-457200">
              <a:spcBef>
                <a:spcPts val="600"/>
              </a:spcBef>
              <a:buFont typeface="Calibri" panose="020F0502020204030204" pitchFamily="34" charset="0"/>
              <a:buChar char="–"/>
            </a:pPr>
            <a:r>
              <a:rPr lang="en-US" altLang="x-none" sz="2400" dirty="0">
                <a:latin typeface="Calibri" panose="020F0502020204030204" pitchFamily="34" charset="0"/>
                <a:ea typeface="MS PGothic" charset="-128"/>
                <a:cs typeface="Arial" panose="020B0604020202020204" pitchFamily="34" charset="0"/>
              </a:rPr>
              <a:t>When do you lose patients?</a:t>
            </a:r>
          </a:p>
          <a:p>
            <a:pPr marL="1371600" lvl="2" indent="-457200">
              <a:buFont typeface="Calibri" panose="020F0502020204030204" pitchFamily="34" charset="0"/>
              <a:buChar char="–"/>
            </a:pPr>
            <a:r>
              <a:rPr lang="en-US" altLang="x-none" sz="2400" dirty="0">
                <a:latin typeface="Calibri" panose="020F0502020204030204" pitchFamily="34" charset="0"/>
                <a:ea typeface="MS PGothic" charset="-128"/>
                <a:cs typeface="Arial" panose="020B0604020202020204" pitchFamily="34" charset="0"/>
              </a:rPr>
              <a:t>Who is lost?</a:t>
            </a:r>
          </a:p>
          <a:p>
            <a:pPr marL="1371600" lvl="2" indent="-457200">
              <a:buFont typeface="Calibri" panose="020F0502020204030204" pitchFamily="34" charset="0"/>
              <a:buChar char="–"/>
            </a:pPr>
            <a:r>
              <a:rPr lang="en-US" altLang="x-none" sz="2400" dirty="0">
                <a:latin typeface="Calibri" panose="020F0502020204030204" pitchFamily="34" charset="0"/>
                <a:ea typeface="MS PGothic" charset="-128"/>
                <a:cs typeface="Arial" panose="020B0604020202020204" pitchFamily="34" charset="0"/>
              </a:rPr>
              <a:t>Why are they lost or stop benefitting?</a:t>
            </a:r>
          </a:p>
          <a:p>
            <a:pPr marL="803275" lvl="1" indent="-346075">
              <a:spcBef>
                <a:spcPts val="900"/>
              </a:spcBef>
              <a:buClr>
                <a:schemeClr val="accent1"/>
              </a:buClr>
              <a:buSzTx/>
              <a:buFont typeface="Wingdings" panose="05000000000000000000" pitchFamily="2" charset="2"/>
              <a:buChar char="§"/>
            </a:pPr>
            <a:r>
              <a:rPr lang="en-US" altLang="x-none" sz="2800" dirty="0">
                <a:latin typeface="Calibri" panose="020F0502020204030204" pitchFamily="34" charset="0"/>
                <a:ea typeface="MS PGothic" charset="-128"/>
                <a:cs typeface="Arial" panose="020B0604020202020204" pitchFamily="34" charset="0"/>
              </a:rPr>
              <a:t>Setting Level Sustainability or Maintenance</a:t>
            </a:r>
          </a:p>
          <a:p>
            <a:pPr marL="1371600" lvl="2" indent="-457200">
              <a:buFont typeface="Calibri" panose="020F0502020204030204" pitchFamily="34" charset="0"/>
              <a:buChar char="–"/>
            </a:pPr>
            <a:r>
              <a:rPr lang="en-US" altLang="x-none" sz="2400" dirty="0">
                <a:latin typeface="Calibri" panose="020F0502020204030204" pitchFamily="34" charset="0"/>
                <a:ea typeface="MS PGothic" charset="-128"/>
                <a:cs typeface="Arial" panose="020B0604020202020204" pitchFamily="34" charset="0"/>
              </a:rPr>
              <a:t>Do settings continue after research is completed?</a:t>
            </a:r>
          </a:p>
          <a:p>
            <a:pPr marL="1371600" lvl="2" indent="-457200">
              <a:buFont typeface="Calibri" panose="020F0502020204030204" pitchFamily="34" charset="0"/>
              <a:buChar char="–"/>
            </a:pPr>
            <a:r>
              <a:rPr lang="en-US" altLang="x-none" sz="2400" dirty="0">
                <a:latin typeface="Calibri" panose="020F0502020204030204" pitchFamily="34" charset="0"/>
                <a:ea typeface="MS PGothic" charset="-128"/>
                <a:cs typeface="Arial" panose="020B0604020202020204" pitchFamily="34" charset="0"/>
              </a:rPr>
              <a:t>Do they discontinue program entirely?</a:t>
            </a:r>
          </a:p>
          <a:p>
            <a:pPr marL="1371600" lvl="2" indent="-457200">
              <a:buFont typeface="Calibri" panose="020F0502020204030204" pitchFamily="34" charset="0"/>
              <a:buChar char="–"/>
            </a:pPr>
            <a:r>
              <a:rPr lang="en-US" altLang="x-none" sz="2400" dirty="0">
                <a:latin typeface="Calibri" panose="020F0502020204030204" pitchFamily="34" charset="0"/>
                <a:ea typeface="MS PGothic" charset="-128"/>
                <a:cs typeface="Arial" panose="020B0604020202020204" pitchFamily="34" charset="0"/>
              </a:rPr>
              <a:t>Do they modify/adapt the program or policy?</a:t>
            </a:r>
          </a:p>
          <a:p>
            <a:pPr marL="1371600" lvl="2" indent="-457200">
              <a:buFont typeface="Calibri" panose="020F0502020204030204" pitchFamily="34" charset="0"/>
              <a:buChar char="–"/>
            </a:pPr>
            <a:r>
              <a:rPr lang="en-US" altLang="x-none" sz="2400" dirty="0">
                <a:latin typeface="Calibri" panose="020F0502020204030204" pitchFamily="34" charset="0"/>
                <a:ea typeface="MS PGothic" charset="-128"/>
                <a:cs typeface="Arial" panose="020B0604020202020204" pitchFamily="34" charset="0"/>
              </a:rPr>
              <a:t>Why??</a:t>
            </a:r>
          </a:p>
        </p:txBody>
      </p:sp>
      <p:sp>
        <p:nvSpPr>
          <p:cNvPr id="3" name="TextBox 2"/>
          <p:cNvSpPr txBox="1"/>
          <p:nvPr/>
        </p:nvSpPr>
        <p:spPr>
          <a:xfrm>
            <a:off x="457200" y="6208663"/>
            <a:ext cx="8382000" cy="615553"/>
          </a:xfrm>
          <a:prstGeom prst="rect">
            <a:avLst/>
          </a:prstGeom>
          <a:noFill/>
        </p:spPr>
        <p:txBody>
          <a:bodyPr wrap="square" rtlCol="0">
            <a:spAutoFit/>
          </a:bodyPr>
          <a:lstStyle/>
          <a:p>
            <a:pPr lvl="0"/>
            <a:r>
              <a:rPr lang="en-US" sz="1600" dirty="0"/>
              <a:t>Chambers D and Glasgow RE (2013)</a:t>
            </a:r>
            <a:r>
              <a:rPr lang="en-US" sz="1600" i="1" dirty="0"/>
              <a:t>.</a:t>
            </a:r>
            <a:r>
              <a:rPr lang="en-US" sz="1600" dirty="0"/>
              <a:t> The Dynamic Sustainability Framework: Addressing the Paradox of Sustainment amidst Ongoing Change. </a:t>
            </a:r>
            <a:r>
              <a:rPr lang="en-US" sz="1600" u="sng" dirty="0"/>
              <a:t>Implementation Science</a:t>
            </a:r>
            <a:r>
              <a:rPr lang="en-US" sz="1600" dirty="0"/>
              <a:t>, 8(1):117</a:t>
            </a:r>
            <a:r>
              <a:rPr lang="en-US" dirty="0"/>
              <a:t>.</a:t>
            </a:r>
          </a:p>
        </p:txBody>
      </p:sp>
    </p:spTree>
    <p:extLst>
      <p:ext uri="{BB962C8B-B14F-4D97-AF65-F5344CB8AC3E}">
        <p14:creationId xmlns:p14="http://schemas.microsoft.com/office/powerpoint/2010/main" val="10195222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0501" y="5471835"/>
            <a:ext cx="8801100" cy="720599"/>
          </a:xfrm>
          <a:ln>
            <a:solidFill>
              <a:srgbClr val="FF0000"/>
            </a:solidFill>
          </a:ln>
        </p:spPr>
        <p:txBody>
          <a:bodyPr/>
          <a:lstStyle/>
          <a:p>
            <a:r>
              <a:rPr lang="en-US" dirty="0"/>
              <a:t>Critical Considerations:	-Characteristics of Drop-outs vs. Completers (Individual)</a:t>
            </a:r>
          </a:p>
          <a:p>
            <a:r>
              <a:rPr lang="en-US" dirty="0"/>
              <a:t>			-Characteristics of Settings the Continue vs. Do Not</a:t>
            </a:r>
          </a:p>
        </p:txBody>
      </p:sp>
      <p:sp>
        <p:nvSpPr>
          <p:cNvPr id="4" name="Title 1"/>
          <p:cNvSpPr>
            <a:spLocks noGrp="1"/>
          </p:cNvSpPr>
          <p:nvPr>
            <p:ph type="title"/>
          </p:nvPr>
        </p:nvSpPr>
        <p:spPr>
          <a:xfrm>
            <a:off x="4830619" y="228600"/>
            <a:ext cx="4191000" cy="838200"/>
          </a:xfrm>
        </p:spPr>
        <p:txBody>
          <a:bodyPr>
            <a:noAutofit/>
          </a:bodyPr>
          <a:lstStyle/>
          <a:p>
            <a:pPr algn="l"/>
            <a:r>
              <a:rPr lang="en-US" sz="2900" dirty="0">
                <a:solidFill>
                  <a:prstClr val="black"/>
                </a:solidFill>
                <a:latin typeface="Arial"/>
              </a:rPr>
              <a:t>Expanded CONSORT issue – Maintenance</a:t>
            </a:r>
            <a:endParaRPr lang="en-US" sz="2900" dirty="0"/>
          </a:p>
        </p:txBody>
      </p:sp>
      <p:grpSp>
        <p:nvGrpSpPr>
          <p:cNvPr id="30" name="Group 29"/>
          <p:cNvGrpSpPr/>
          <p:nvPr/>
        </p:nvGrpSpPr>
        <p:grpSpPr>
          <a:xfrm>
            <a:off x="167083" y="914400"/>
            <a:ext cx="8854535" cy="4037158"/>
            <a:chOff x="167084" y="2164870"/>
            <a:chExt cx="8674094" cy="2786688"/>
          </a:xfrm>
        </p:grpSpPr>
        <p:grpSp>
          <p:nvGrpSpPr>
            <p:cNvPr id="6" name="Group 5"/>
            <p:cNvGrpSpPr/>
            <p:nvPr/>
          </p:nvGrpSpPr>
          <p:grpSpPr>
            <a:xfrm>
              <a:off x="167084" y="2164870"/>
              <a:ext cx="7598171" cy="2786688"/>
              <a:chOff x="-17795" y="1898891"/>
              <a:chExt cx="7598171" cy="2786688"/>
            </a:xfrm>
          </p:grpSpPr>
          <p:sp>
            <p:nvSpPr>
              <p:cNvPr id="8" name="Rectangle 7"/>
              <p:cNvSpPr/>
              <p:nvPr/>
            </p:nvSpPr>
            <p:spPr>
              <a:xfrm>
                <a:off x="801624" y="2133600"/>
                <a:ext cx="3048000" cy="990600"/>
              </a:xfrm>
              <a:prstGeom prst="rect">
                <a:avLst/>
              </a:prstGeom>
              <a:solidFill>
                <a:srgbClr val="B0CDAB"/>
              </a:solidFill>
              <a:ln>
                <a:solidFill>
                  <a:srgbClr val="426A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p:cNvSpPr txBox="1"/>
              <p:nvPr/>
            </p:nvSpPr>
            <p:spPr>
              <a:xfrm>
                <a:off x="801623" y="2167235"/>
                <a:ext cx="3084575" cy="913517"/>
              </a:xfrm>
              <a:prstGeom prst="rect">
                <a:avLst/>
              </a:prstGeom>
              <a:noFill/>
            </p:spPr>
            <p:txBody>
              <a:bodyPr wrap="square" rtlCol="0">
                <a:spAutoFit/>
              </a:bodyPr>
              <a:lstStyle/>
              <a:p>
                <a:pPr algn="ctr"/>
                <a:r>
                  <a:rPr lang="en-US" sz="2000" dirty="0"/>
                  <a:t>Present at Follow-up (n and %) and Amount of Change or Relapse (By Condition)</a:t>
                </a:r>
              </a:p>
            </p:txBody>
          </p:sp>
          <p:sp>
            <p:nvSpPr>
              <p:cNvPr id="10" name="Rectangle 9"/>
              <p:cNvSpPr/>
              <p:nvPr/>
            </p:nvSpPr>
            <p:spPr>
              <a:xfrm>
                <a:off x="4515612" y="2133600"/>
                <a:ext cx="3048000" cy="990600"/>
              </a:xfrm>
              <a:prstGeom prst="rect">
                <a:avLst/>
              </a:prstGeom>
              <a:solidFill>
                <a:srgbClr val="B0CDAB"/>
              </a:solidFill>
              <a:ln>
                <a:solidFill>
                  <a:srgbClr val="426A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TextBox 10"/>
              <p:cNvSpPr txBox="1"/>
              <p:nvPr/>
            </p:nvSpPr>
            <p:spPr>
              <a:xfrm>
                <a:off x="4532376" y="2195124"/>
                <a:ext cx="3048000" cy="913517"/>
              </a:xfrm>
              <a:prstGeom prst="rect">
                <a:avLst/>
              </a:prstGeom>
              <a:noFill/>
            </p:spPr>
            <p:txBody>
              <a:bodyPr wrap="square" rtlCol="0">
                <a:spAutoFit/>
              </a:bodyPr>
              <a:lstStyle/>
              <a:p>
                <a:pPr algn="ctr"/>
                <a:r>
                  <a:rPr lang="en-US" sz="2000" dirty="0"/>
                  <a:t>Lost to Follow-up (n, %, and reasons) Amount of Change or Relapse (By Condition)</a:t>
                </a:r>
              </a:p>
            </p:txBody>
          </p:sp>
          <p:sp>
            <p:nvSpPr>
              <p:cNvPr id="14" name="Left Brace 13"/>
              <p:cNvSpPr/>
              <p:nvPr/>
            </p:nvSpPr>
            <p:spPr>
              <a:xfrm>
                <a:off x="306324" y="2057400"/>
                <a:ext cx="379476" cy="1143000"/>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2400"/>
              </a:p>
            </p:txBody>
          </p:sp>
          <p:sp>
            <p:nvSpPr>
              <p:cNvPr id="15" name="TextBox 14"/>
              <p:cNvSpPr txBox="1"/>
              <p:nvPr/>
            </p:nvSpPr>
            <p:spPr>
              <a:xfrm>
                <a:off x="-12457" y="1898891"/>
                <a:ext cx="422106" cy="1396783"/>
              </a:xfrm>
              <a:prstGeom prst="rect">
                <a:avLst/>
              </a:prstGeom>
              <a:noFill/>
            </p:spPr>
            <p:txBody>
              <a:bodyPr vert="vert270" wrap="square" rtlCol="0">
                <a:spAutoFit/>
              </a:bodyPr>
              <a:lstStyle/>
              <a:p>
                <a:r>
                  <a:rPr lang="en-US" sz="1600" dirty="0">
                    <a:effectLst>
                      <a:outerShdw blurRad="38100" dist="38100" dir="2700000" algn="tl">
                        <a:srgbClr val="000000">
                          <a:alpha val="43137"/>
                        </a:srgbClr>
                      </a:outerShdw>
                    </a:effectLst>
                  </a:rPr>
                  <a:t>A) Individual Level</a:t>
                </a:r>
              </a:p>
            </p:txBody>
          </p:sp>
          <p:sp>
            <p:nvSpPr>
              <p:cNvPr id="16" name="Rectangle 15"/>
              <p:cNvSpPr/>
              <p:nvPr/>
            </p:nvSpPr>
            <p:spPr>
              <a:xfrm>
                <a:off x="780288" y="3627930"/>
                <a:ext cx="2616234" cy="990600"/>
              </a:xfrm>
              <a:prstGeom prst="rect">
                <a:avLst/>
              </a:prstGeom>
              <a:solidFill>
                <a:srgbClr val="B0CDAB"/>
              </a:solidFill>
              <a:ln>
                <a:solidFill>
                  <a:srgbClr val="426A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Rectangle 16"/>
              <p:cNvSpPr/>
              <p:nvPr/>
            </p:nvSpPr>
            <p:spPr>
              <a:xfrm>
                <a:off x="3693237" y="3629622"/>
                <a:ext cx="2326078" cy="990600"/>
              </a:xfrm>
              <a:prstGeom prst="rect">
                <a:avLst/>
              </a:prstGeom>
              <a:solidFill>
                <a:srgbClr val="B0CDAB"/>
              </a:solidFill>
              <a:ln>
                <a:solidFill>
                  <a:srgbClr val="426A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extBox 17"/>
              <p:cNvSpPr txBox="1"/>
              <p:nvPr/>
            </p:nvSpPr>
            <p:spPr>
              <a:xfrm>
                <a:off x="790956" y="3614236"/>
                <a:ext cx="2605566" cy="1019740"/>
              </a:xfrm>
              <a:prstGeom prst="rect">
                <a:avLst/>
              </a:prstGeom>
              <a:noFill/>
            </p:spPr>
            <p:txBody>
              <a:bodyPr wrap="square" rtlCol="0">
                <a:spAutoFit/>
              </a:bodyPr>
              <a:lstStyle/>
              <a:p>
                <a:pPr algn="ctr"/>
                <a:r>
                  <a:rPr lang="en-US" dirty="0"/>
                  <a:t>Setting in which Program in Continued and/or Modified After Research is Over (n, %, and reasons)</a:t>
                </a:r>
              </a:p>
            </p:txBody>
          </p:sp>
          <p:sp>
            <p:nvSpPr>
              <p:cNvPr id="19" name="TextBox 18"/>
              <p:cNvSpPr txBox="1"/>
              <p:nvPr/>
            </p:nvSpPr>
            <p:spPr>
              <a:xfrm>
                <a:off x="3701321" y="3667862"/>
                <a:ext cx="2309909" cy="913517"/>
              </a:xfrm>
              <a:prstGeom prst="rect">
                <a:avLst/>
              </a:prstGeom>
              <a:noFill/>
            </p:spPr>
            <p:txBody>
              <a:bodyPr wrap="square" rtlCol="0">
                <a:spAutoFit/>
              </a:bodyPr>
              <a:lstStyle/>
              <a:p>
                <a:pPr algn="ctr"/>
                <a:r>
                  <a:rPr lang="en-US" sz="2000" dirty="0"/>
                  <a:t>Settings in which Program Adapted </a:t>
                </a:r>
              </a:p>
              <a:p>
                <a:pPr algn="ctr"/>
                <a:r>
                  <a:rPr lang="en-US" sz="2000" dirty="0"/>
                  <a:t>(n, %, and reasons)</a:t>
                </a:r>
              </a:p>
            </p:txBody>
          </p:sp>
          <p:sp>
            <p:nvSpPr>
              <p:cNvPr id="22" name="Left Brace 21"/>
              <p:cNvSpPr/>
              <p:nvPr/>
            </p:nvSpPr>
            <p:spPr>
              <a:xfrm>
                <a:off x="316581" y="3542579"/>
                <a:ext cx="379476" cy="1143000"/>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2400"/>
              </a:p>
            </p:txBody>
          </p:sp>
          <p:sp>
            <p:nvSpPr>
              <p:cNvPr id="23" name="TextBox 22"/>
              <p:cNvSpPr txBox="1"/>
              <p:nvPr/>
            </p:nvSpPr>
            <p:spPr>
              <a:xfrm>
                <a:off x="-17795" y="3480611"/>
                <a:ext cx="422106" cy="1173351"/>
              </a:xfrm>
              <a:prstGeom prst="rect">
                <a:avLst/>
              </a:prstGeom>
              <a:noFill/>
            </p:spPr>
            <p:txBody>
              <a:bodyPr vert="vert270" wrap="square" rtlCol="0">
                <a:spAutoFit/>
              </a:bodyPr>
              <a:lstStyle/>
              <a:p>
                <a:r>
                  <a:rPr lang="en-US" sz="1600" dirty="0">
                    <a:effectLst>
                      <a:outerShdw blurRad="38100" dist="38100" dir="2700000" algn="tl">
                        <a:srgbClr val="000000">
                          <a:alpha val="43137"/>
                        </a:srgbClr>
                      </a:outerShdw>
                    </a:effectLst>
                  </a:rPr>
                  <a:t>B) Setting Level</a:t>
                </a:r>
              </a:p>
            </p:txBody>
          </p:sp>
        </p:grpSp>
        <p:sp>
          <p:nvSpPr>
            <p:cNvPr id="28" name="Rectangle 27"/>
            <p:cNvSpPr/>
            <p:nvPr/>
          </p:nvSpPr>
          <p:spPr>
            <a:xfrm>
              <a:off x="6496050" y="3893909"/>
              <a:ext cx="2326078" cy="990600"/>
            </a:xfrm>
            <a:prstGeom prst="rect">
              <a:avLst/>
            </a:prstGeom>
            <a:solidFill>
              <a:srgbClr val="B0CDAB"/>
            </a:solidFill>
            <a:ln>
              <a:solidFill>
                <a:srgbClr val="426A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TextBox 28"/>
            <p:cNvSpPr txBox="1"/>
            <p:nvPr/>
          </p:nvSpPr>
          <p:spPr>
            <a:xfrm>
              <a:off x="6531269" y="3933841"/>
              <a:ext cx="2309909" cy="913517"/>
            </a:xfrm>
            <a:prstGeom prst="rect">
              <a:avLst/>
            </a:prstGeom>
            <a:noFill/>
          </p:spPr>
          <p:txBody>
            <a:bodyPr wrap="square" rtlCol="0">
              <a:spAutoFit/>
            </a:bodyPr>
            <a:lstStyle/>
            <a:p>
              <a:pPr algn="ctr"/>
              <a:r>
                <a:rPr lang="en-US" sz="2000" dirty="0"/>
                <a:t>Settings in which Program Discontinued (n, %, and reasons)</a:t>
              </a:r>
            </a:p>
          </p:txBody>
        </p:sp>
      </p:grpSp>
    </p:spTree>
    <p:extLst>
      <p:ext uri="{BB962C8B-B14F-4D97-AF65-F5344CB8AC3E}">
        <p14:creationId xmlns:p14="http://schemas.microsoft.com/office/powerpoint/2010/main" val="4265455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3" name="Straight Arrow Connector 82"/>
          <p:cNvCxnSpPr/>
          <p:nvPr/>
        </p:nvCxnSpPr>
        <p:spPr>
          <a:xfrm>
            <a:off x="2067833" y="4895910"/>
            <a:ext cx="6405" cy="3449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Elbow Connector 88"/>
          <p:cNvCxnSpPr>
            <a:stCxn id="30" idx="1"/>
          </p:cNvCxnSpPr>
          <p:nvPr/>
        </p:nvCxnSpPr>
        <p:spPr>
          <a:xfrm rot="10800000" flipH="1" flipV="1">
            <a:off x="1056658" y="2217949"/>
            <a:ext cx="1026015" cy="3649451"/>
          </a:xfrm>
          <a:prstGeom prst="bentConnector4">
            <a:avLst>
              <a:gd name="adj1" fmla="val -6076"/>
              <a:gd name="adj2" fmla="val 96548"/>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5" name="Group 104"/>
          <p:cNvGrpSpPr/>
          <p:nvPr/>
        </p:nvGrpSpPr>
        <p:grpSpPr>
          <a:xfrm>
            <a:off x="142292" y="762000"/>
            <a:ext cx="8925508" cy="5656300"/>
            <a:chOff x="164068" y="1828800"/>
            <a:chExt cx="8622257" cy="4513300"/>
          </a:xfrm>
        </p:grpSpPr>
        <p:grpSp>
          <p:nvGrpSpPr>
            <p:cNvPr id="104" name="Group 103"/>
            <p:cNvGrpSpPr/>
            <p:nvPr/>
          </p:nvGrpSpPr>
          <p:grpSpPr>
            <a:xfrm>
              <a:off x="164068" y="1828800"/>
              <a:ext cx="8598932" cy="4513300"/>
              <a:chOff x="164068" y="1828800"/>
              <a:chExt cx="8598932" cy="4513300"/>
            </a:xfrm>
          </p:grpSpPr>
          <p:grpSp>
            <p:nvGrpSpPr>
              <p:cNvPr id="82" name="Group 81"/>
              <p:cNvGrpSpPr/>
              <p:nvPr/>
            </p:nvGrpSpPr>
            <p:grpSpPr>
              <a:xfrm>
                <a:off x="164068" y="1828800"/>
                <a:ext cx="7743337" cy="4513300"/>
                <a:chOff x="-22273" y="1828800"/>
                <a:chExt cx="7743337" cy="4513300"/>
              </a:xfrm>
            </p:grpSpPr>
            <p:grpSp>
              <p:nvGrpSpPr>
                <p:cNvPr id="6" name="Group 5"/>
                <p:cNvGrpSpPr/>
                <p:nvPr/>
              </p:nvGrpSpPr>
              <p:grpSpPr>
                <a:xfrm>
                  <a:off x="-15154" y="1828800"/>
                  <a:ext cx="7736218" cy="3735296"/>
                  <a:chOff x="-18294" y="1912498"/>
                  <a:chExt cx="8159253" cy="4860832"/>
                </a:xfrm>
              </p:grpSpPr>
              <p:grpSp>
                <p:nvGrpSpPr>
                  <p:cNvPr id="7" name="Group 6"/>
                  <p:cNvGrpSpPr/>
                  <p:nvPr/>
                </p:nvGrpSpPr>
                <p:grpSpPr>
                  <a:xfrm>
                    <a:off x="42259" y="1912498"/>
                    <a:ext cx="8098700" cy="3024968"/>
                    <a:chOff x="0" y="1948190"/>
                    <a:chExt cx="8098700" cy="3024968"/>
                  </a:xfrm>
                </p:grpSpPr>
                <p:grpSp>
                  <p:nvGrpSpPr>
                    <p:cNvPr id="25" name="Group 24"/>
                    <p:cNvGrpSpPr/>
                    <p:nvPr/>
                  </p:nvGrpSpPr>
                  <p:grpSpPr>
                    <a:xfrm>
                      <a:off x="255671" y="2209800"/>
                      <a:ext cx="7843029" cy="2763358"/>
                      <a:chOff x="-67254" y="1905000"/>
                      <a:chExt cx="9165700" cy="3490304"/>
                    </a:xfrm>
                  </p:grpSpPr>
                  <p:sp>
                    <p:nvSpPr>
                      <p:cNvPr id="27" name="Rectangle 26"/>
                      <p:cNvSpPr/>
                      <p:nvPr/>
                    </p:nvSpPr>
                    <p:spPr>
                      <a:xfrm>
                        <a:off x="2209800" y="2057400"/>
                        <a:ext cx="2409488" cy="323807"/>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Rectangle 27"/>
                      <p:cNvSpPr/>
                      <p:nvPr/>
                    </p:nvSpPr>
                    <p:spPr>
                      <a:xfrm>
                        <a:off x="652272" y="2590800"/>
                        <a:ext cx="2409488" cy="409145"/>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p:cNvSpPr/>
                      <p:nvPr/>
                    </p:nvSpPr>
                    <p:spPr>
                      <a:xfrm>
                        <a:off x="3808980" y="2587399"/>
                        <a:ext cx="2628533" cy="418364"/>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0" name="Rectangle 29"/>
                      <p:cNvSpPr/>
                      <p:nvPr/>
                    </p:nvSpPr>
                    <p:spPr>
                      <a:xfrm>
                        <a:off x="643128" y="3243720"/>
                        <a:ext cx="2418632" cy="480698"/>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1" name="Rectangle 30"/>
                      <p:cNvSpPr/>
                      <p:nvPr/>
                    </p:nvSpPr>
                    <p:spPr>
                      <a:xfrm>
                        <a:off x="3529113" y="3223658"/>
                        <a:ext cx="2409488" cy="498803"/>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2" name="Rectangle 31"/>
                      <p:cNvSpPr/>
                      <p:nvPr/>
                    </p:nvSpPr>
                    <p:spPr>
                      <a:xfrm>
                        <a:off x="6413767" y="3225724"/>
                        <a:ext cx="1135380" cy="431876"/>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3" name="TextBox 32"/>
                      <p:cNvSpPr txBox="1"/>
                      <p:nvPr/>
                    </p:nvSpPr>
                    <p:spPr>
                      <a:xfrm>
                        <a:off x="2275469" y="2058973"/>
                        <a:ext cx="2371813" cy="322923"/>
                      </a:xfrm>
                      <a:prstGeom prst="rect">
                        <a:avLst/>
                      </a:prstGeom>
                      <a:noFill/>
                      <a:ln>
                        <a:noFill/>
                      </a:ln>
                    </p:spPr>
                    <p:txBody>
                      <a:bodyPr wrap="square" rtlCol="0">
                        <a:spAutoFit/>
                      </a:bodyPr>
                      <a:lstStyle/>
                      <a:p>
                        <a:pPr algn="ctr"/>
                        <a:r>
                          <a:rPr lang="en-US" sz="1000" dirty="0"/>
                          <a:t>Total Number Potential Settings</a:t>
                        </a:r>
                      </a:p>
                    </p:txBody>
                  </p:sp>
                  <p:sp>
                    <p:nvSpPr>
                      <p:cNvPr id="34" name="TextBox 33"/>
                      <p:cNvSpPr txBox="1"/>
                      <p:nvPr/>
                    </p:nvSpPr>
                    <p:spPr>
                      <a:xfrm>
                        <a:off x="729285" y="2623968"/>
                        <a:ext cx="2263460" cy="322923"/>
                      </a:xfrm>
                      <a:prstGeom prst="rect">
                        <a:avLst/>
                      </a:prstGeom>
                      <a:noFill/>
                      <a:ln>
                        <a:noFill/>
                      </a:ln>
                    </p:spPr>
                    <p:txBody>
                      <a:bodyPr wrap="square" rtlCol="0">
                        <a:spAutoFit/>
                      </a:bodyPr>
                      <a:lstStyle/>
                      <a:p>
                        <a:pPr algn="ctr"/>
                        <a:r>
                          <a:rPr lang="en-US" sz="1000" dirty="0"/>
                          <a:t>Settings Eligible (n and %)</a:t>
                        </a:r>
                      </a:p>
                    </p:txBody>
                  </p:sp>
                  <p:sp>
                    <p:nvSpPr>
                      <p:cNvPr id="35" name="TextBox 34"/>
                      <p:cNvSpPr txBox="1"/>
                      <p:nvPr/>
                    </p:nvSpPr>
                    <p:spPr>
                      <a:xfrm>
                        <a:off x="564475" y="3221940"/>
                        <a:ext cx="2631143" cy="524750"/>
                      </a:xfrm>
                      <a:prstGeom prst="rect">
                        <a:avLst/>
                      </a:prstGeom>
                      <a:noFill/>
                      <a:ln>
                        <a:noFill/>
                      </a:ln>
                    </p:spPr>
                    <p:txBody>
                      <a:bodyPr wrap="square" rtlCol="0">
                        <a:spAutoFit/>
                      </a:bodyPr>
                      <a:lstStyle/>
                      <a:p>
                        <a:pPr algn="ctr"/>
                        <a:r>
                          <a:rPr lang="en-US" sz="1000" dirty="0"/>
                          <a:t>Settings and Agents Who Participate(n and %)</a:t>
                        </a:r>
                      </a:p>
                    </p:txBody>
                  </p:sp>
                  <p:sp>
                    <p:nvSpPr>
                      <p:cNvPr id="36" name="TextBox 35"/>
                      <p:cNvSpPr txBox="1"/>
                      <p:nvPr/>
                    </p:nvSpPr>
                    <p:spPr>
                      <a:xfrm>
                        <a:off x="3582619" y="3215085"/>
                        <a:ext cx="2263460" cy="524750"/>
                      </a:xfrm>
                      <a:prstGeom prst="rect">
                        <a:avLst/>
                      </a:prstGeom>
                      <a:noFill/>
                      <a:ln>
                        <a:noFill/>
                      </a:ln>
                    </p:spPr>
                    <p:txBody>
                      <a:bodyPr wrap="square" rtlCol="0">
                        <a:spAutoFit/>
                      </a:bodyPr>
                      <a:lstStyle/>
                      <a:p>
                        <a:pPr algn="ctr"/>
                        <a:r>
                          <a:rPr lang="en-US" sz="1000" dirty="0"/>
                          <a:t>Settings and Agents Who Decline(n and %)</a:t>
                        </a:r>
                      </a:p>
                    </p:txBody>
                  </p:sp>
                  <p:sp>
                    <p:nvSpPr>
                      <p:cNvPr id="37" name="TextBox 36"/>
                      <p:cNvSpPr txBox="1"/>
                      <p:nvPr/>
                    </p:nvSpPr>
                    <p:spPr>
                      <a:xfrm>
                        <a:off x="6461229" y="3173569"/>
                        <a:ext cx="1087920" cy="524750"/>
                      </a:xfrm>
                      <a:prstGeom prst="rect">
                        <a:avLst/>
                      </a:prstGeom>
                      <a:noFill/>
                      <a:ln>
                        <a:noFill/>
                      </a:ln>
                    </p:spPr>
                    <p:txBody>
                      <a:bodyPr wrap="square" rtlCol="0">
                        <a:spAutoFit/>
                      </a:bodyPr>
                      <a:lstStyle/>
                      <a:p>
                        <a:pPr algn="ctr"/>
                        <a:r>
                          <a:rPr lang="en-US" sz="1000" dirty="0"/>
                          <a:t>Other</a:t>
                        </a:r>
                      </a:p>
                      <a:p>
                        <a:pPr algn="ctr"/>
                        <a:r>
                          <a:rPr lang="en-US" sz="1000" dirty="0"/>
                          <a:t>(n and %)</a:t>
                        </a:r>
                      </a:p>
                    </p:txBody>
                  </p:sp>
                  <p:sp>
                    <p:nvSpPr>
                      <p:cNvPr id="38" name="TextBox 37"/>
                      <p:cNvSpPr txBox="1"/>
                      <p:nvPr/>
                    </p:nvSpPr>
                    <p:spPr>
                      <a:xfrm>
                        <a:off x="3785267" y="2548881"/>
                        <a:ext cx="2628531" cy="524751"/>
                      </a:xfrm>
                      <a:prstGeom prst="rect">
                        <a:avLst/>
                      </a:prstGeom>
                      <a:noFill/>
                      <a:ln>
                        <a:noFill/>
                      </a:ln>
                    </p:spPr>
                    <p:txBody>
                      <a:bodyPr wrap="square" rtlCol="0">
                        <a:spAutoFit/>
                      </a:bodyPr>
                      <a:lstStyle/>
                      <a:p>
                        <a:pPr algn="ctr"/>
                        <a:r>
                          <a:rPr lang="en-US" sz="1000" dirty="0"/>
                          <a:t>Excluded by Investigator</a:t>
                        </a:r>
                      </a:p>
                      <a:p>
                        <a:pPr algn="ctr"/>
                        <a:r>
                          <a:rPr lang="en-US" sz="1000" dirty="0"/>
                          <a:t>(n, %, and reasons)</a:t>
                        </a:r>
                      </a:p>
                    </p:txBody>
                  </p:sp>
                  <p:cxnSp>
                    <p:nvCxnSpPr>
                      <p:cNvPr id="39" name="Straight Arrow Connector 38"/>
                      <p:cNvCxnSpPr>
                        <a:stCxn id="27" idx="2"/>
                        <a:endCxn id="28" idx="0"/>
                      </p:cNvCxnSpPr>
                      <p:nvPr/>
                    </p:nvCxnSpPr>
                    <p:spPr>
                      <a:xfrm flipH="1">
                        <a:off x="1857016" y="2381207"/>
                        <a:ext cx="1557528" cy="209593"/>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p:cNvCxnSpPr>
                        <a:stCxn id="28" idx="2"/>
                        <a:endCxn id="30" idx="0"/>
                      </p:cNvCxnSpPr>
                      <p:nvPr/>
                    </p:nvCxnSpPr>
                    <p:spPr>
                      <a:xfrm flipH="1">
                        <a:off x="1852444" y="2999945"/>
                        <a:ext cx="4572" cy="243775"/>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p:cNvCxnSpPr>
                        <a:stCxn id="27" idx="2"/>
                        <a:endCxn id="29" idx="0"/>
                      </p:cNvCxnSpPr>
                      <p:nvPr/>
                    </p:nvCxnSpPr>
                    <p:spPr>
                      <a:xfrm>
                        <a:off x="3414545" y="2381206"/>
                        <a:ext cx="1708702" cy="206193"/>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p:cNvCxnSpPr>
                        <a:stCxn id="28" idx="2"/>
                        <a:endCxn id="31" idx="0"/>
                      </p:cNvCxnSpPr>
                      <p:nvPr/>
                    </p:nvCxnSpPr>
                    <p:spPr>
                      <a:xfrm>
                        <a:off x="1857017" y="2999945"/>
                        <a:ext cx="2876840" cy="223713"/>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p:cNvCxnSpPr>
                        <a:stCxn id="28" idx="2"/>
                        <a:endCxn id="32" idx="0"/>
                      </p:cNvCxnSpPr>
                      <p:nvPr/>
                    </p:nvCxnSpPr>
                    <p:spPr>
                      <a:xfrm>
                        <a:off x="1857017" y="2999945"/>
                        <a:ext cx="5124441" cy="225778"/>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44" name="Rectangle 43"/>
                      <p:cNvSpPr/>
                      <p:nvPr/>
                    </p:nvSpPr>
                    <p:spPr>
                      <a:xfrm>
                        <a:off x="643128" y="3952690"/>
                        <a:ext cx="2425004" cy="2676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45" name="Rectangle 44"/>
                      <p:cNvSpPr/>
                      <p:nvPr/>
                    </p:nvSpPr>
                    <p:spPr>
                      <a:xfrm>
                        <a:off x="643128" y="4498388"/>
                        <a:ext cx="2418632" cy="30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46" name="Rectangle 45"/>
                      <p:cNvSpPr/>
                      <p:nvPr/>
                    </p:nvSpPr>
                    <p:spPr>
                      <a:xfrm>
                        <a:off x="3529114" y="4527729"/>
                        <a:ext cx="3251645" cy="2680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47" name="Rectangle 46"/>
                      <p:cNvSpPr/>
                      <p:nvPr/>
                    </p:nvSpPr>
                    <p:spPr>
                      <a:xfrm>
                        <a:off x="652271" y="5076600"/>
                        <a:ext cx="2425005" cy="2926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48" name="Rectangle 47"/>
                      <p:cNvSpPr/>
                      <p:nvPr/>
                    </p:nvSpPr>
                    <p:spPr>
                      <a:xfrm>
                        <a:off x="3529112" y="5078584"/>
                        <a:ext cx="2800601" cy="2906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49" name="Rectangle 48"/>
                      <p:cNvSpPr/>
                      <p:nvPr/>
                    </p:nvSpPr>
                    <p:spPr>
                      <a:xfrm>
                        <a:off x="6712758" y="5073789"/>
                        <a:ext cx="2355042" cy="2829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50" name="TextBox 49"/>
                      <p:cNvSpPr txBox="1"/>
                      <p:nvPr/>
                    </p:nvSpPr>
                    <p:spPr>
                      <a:xfrm>
                        <a:off x="655203" y="3914817"/>
                        <a:ext cx="2444123" cy="322923"/>
                      </a:xfrm>
                      <a:prstGeom prst="rect">
                        <a:avLst/>
                      </a:prstGeom>
                      <a:noFill/>
                    </p:spPr>
                    <p:txBody>
                      <a:bodyPr wrap="square" rtlCol="0">
                        <a:spAutoFit/>
                      </a:bodyPr>
                      <a:lstStyle/>
                      <a:p>
                        <a:pPr algn="ctr"/>
                        <a:r>
                          <a:rPr lang="en-US" sz="1000" dirty="0"/>
                          <a:t>Total Potential Participants (n)</a:t>
                        </a:r>
                      </a:p>
                    </p:txBody>
                  </p:sp>
                  <p:sp>
                    <p:nvSpPr>
                      <p:cNvPr id="51" name="TextBox 50"/>
                      <p:cNvSpPr txBox="1"/>
                      <p:nvPr/>
                    </p:nvSpPr>
                    <p:spPr>
                      <a:xfrm>
                        <a:off x="724175" y="4492802"/>
                        <a:ext cx="2272046" cy="322923"/>
                      </a:xfrm>
                      <a:prstGeom prst="rect">
                        <a:avLst/>
                      </a:prstGeom>
                      <a:noFill/>
                    </p:spPr>
                    <p:txBody>
                      <a:bodyPr wrap="square" rtlCol="0">
                        <a:spAutoFit/>
                      </a:bodyPr>
                      <a:lstStyle/>
                      <a:p>
                        <a:pPr algn="ctr"/>
                        <a:r>
                          <a:rPr lang="en-US" sz="1000" dirty="0"/>
                          <a:t>Individuals Eligible (n and %)</a:t>
                        </a:r>
                      </a:p>
                    </p:txBody>
                  </p:sp>
                  <p:sp>
                    <p:nvSpPr>
                      <p:cNvPr id="52" name="TextBox 51"/>
                      <p:cNvSpPr txBox="1"/>
                      <p:nvPr/>
                    </p:nvSpPr>
                    <p:spPr>
                      <a:xfrm>
                        <a:off x="762761" y="5061341"/>
                        <a:ext cx="2219037" cy="322923"/>
                      </a:xfrm>
                      <a:prstGeom prst="rect">
                        <a:avLst/>
                      </a:prstGeom>
                      <a:noFill/>
                    </p:spPr>
                    <p:txBody>
                      <a:bodyPr wrap="square" rtlCol="0">
                        <a:spAutoFit/>
                      </a:bodyPr>
                      <a:lstStyle/>
                      <a:p>
                        <a:pPr algn="ctr"/>
                        <a:r>
                          <a:rPr lang="en-US" sz="1000" dirty="0"/>
                          <a:t>Individuals Enroll (n and %)</a:t>
                        </a:r>
                      </a:p>
                    </p:txBody>
                  </p:sp>
                  <p:sp>
                    <p:nvSpPr>
                      <p:cNvPr id="53" name="TextBox 52"/>
                      <p:cNvSpPr txBox="1"/>
                      <p:nvPr/>
                    </p:nvSpPr>
                    <p:spPr>
                      <a:xfrm>
                        <a:off x="3467804" y="5072381"/>
                        <a:ext cx="2918416" cy="322923"/>
                      </a:xfrm>
                      <a:prstGeom prst="rect">
                        <a:avLst/>
                      </a:prstGeom>
                      <a:noFill/>
                    </p:spPr>
                    <p:txBody>
                      <a:bodyPr wrap="square" rtlCol="0">
                        <a:spAutoFit/>
                      </a:bodyPr>
                      <a:lstStyle/>
                      <a:p>
                        <a:pPr algn="ctr"/>
                        <a:r>
                          <a:rPr lang="en-US" sz="1000" dirty="0"/>
                          <a:t>Individuals Decline (n, %, and reasons)</a:t>
                        </a:r>
                      </a:p>
                    </p:txBody>
                  </p:sp>
                  <p:sp>
                    <p:nvSpPr>
                      <p:cNvPr id="54" name="TextBox 53"/>
                      <p:cNvSpPr txBox="1"/>
                      <p:nvPr/>
                    </p:nvSpPr>
                    <p:spPr>
                      <a:xfrm>
                        <a:off x="6780759" y="5050610"/>
                        <a:ext cx="2317687" cy="322923"/>
                      </a:xfrm>
                      <a:prstGeom prst="rect">
                        <a:avLst/>
                      </a:prstGeom>
                      <a:noFill/>
                    </p:spPr>
                    <p:txBody>
                      <a:bodyPr wrap="square" rtlCol="0">
                        <a:spAutoFit/>
                      </a:bodyPr>
                      <a:lstStyle/>
                      <a:p>
                        <a:pPr algn="ctr"/>
                        <a:r>
                          <a:rPr lang="en-US" sz="1000" dirty="0"/>
                          <a:t>Not Contacted/Other (n and %)</a:t>
                        </a:r>
                      </a:p>
                    </p:txBody>
                  </p:sp>
                  <p:sp>
                    <p:nvSpPr>
                      <p:cNvPr id="55" name="TextBox 54"/>
                      <p:cNvSpPr txBox="1"/>
                      <p:nvPr/>
                    </p:nvSpPr>
                    <p:spPr>
                      <a:xfrm>
                        <a:off x="3499462" y="4524533"/>
                        <a:ext cx="3213294" cy="322923"/>
                      </a:xfrm>
                      <a:prstGeom prst="rect">
                        <a:avLst/>
                      </a:prstGeom>
                      <a:noFill/>
                    </p:spPr>
                    <p:txBody>
                      <a:bodyPr wrap="square" rtlCol="0">
                        <a:spAutoFit/>
                      </a:bodyPr>
                      <a:lstStyle/>
                      <a:p>
                        <a:pPr algn="ctr"/>
                        <a:r>
                          <a:rPr lang="en-US" sz="1000" dirty="0"/>
                          <a:t>Excluded by Investigator (n, %, and reasons)</a:t>
                        </a:r>
                      </a:p>
                    </p:txBody>
                  </p:sp>
                  <p:cxnSp>
                    <p:nvCxnSpPr>
                      <p:cNvPr id="56" name="Straight Arrow Connector 55"/>
                      <p:cNvCxnSpPr>
                        <a:stCxn id="44" idx="2"/>
                        <a:endCxn id="45" idx="0"/>
                      </p:cNvCxnSpPr>
                      <p:nvPr/>
                    </p:nvCxnSpPr>
                    <p:spPr>
                      <a:xfrm flipH="1">
                        <a:off x="1852444" y="4220336"/>
                        <a:ext cx="3186" cy="2780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7" name="Straight Arrow Connector 56"/>
                      <p:cNvCxnSpPr>
                        <a:stCxn id="45" idx="2"/>
                        <a:endCxn id="47" idx="0"/>
                      </p:cNvCxnSpPr>
                      <p:nvPr/>
                    </p:nvCxnSpPr>
                    <p:spPr>
                      <a:xfrm>
                        <a:off x="1852444" y="4798548"/>
                        <a:ext cx="12330" cy="2780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8" name="Straight Arrow Connector 57"/>
                      <p:cNvCxnSpPr>
                        <a:stCxn id="44" idx="2"/>
                        <a:endCxn id="46" idx="0"/>
                      </p:cNvCxnSpPr>
                      <p:nvPr/>
                    </p:nvCxnSpPr>
                    <p:spPr>
                      <a:xfrm>
                        <a:off x="1855631" y="4220336"/>
                        <a:ext cx="3299307" cy="3073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9" name="Straight Arrow Connector 58"/>
                      <p:cNvCxnSpPr>
                        <a:stCxn id="51" idx="2"/>
                        <a:endCxn id="48" idx="0"/>
                      </p:cNvCxnSpPr>
                      <p:nvPr/>
                    </p:nvCxnSpPr>
                    <p:spPr>
                      <a:xfrm>
                        <a:off x="1860198" y="4815725"/>
                        <a:ext cx="3069214" cy="26285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0" name="Straight Arrow Connector 59"/>
                      <p:cNvCxnSpPr>
                        <a:stCxn id="51" idx="2"/>
                        <a:endCxn id="49" idx="0"/>
                      </p:cNvCxnSpPr>
                      <p:nvPr/>
                    </p:nvCxnSpPr>
                    <p:spPr>
                      <a:xfrm>
                        <a:off x="1860198" y="4815725"/>
                        <a:ext cx="6030081" cy="2580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1" name="Straight Arrow Connector 60"/>
                      <p:cNvCxnSpPr>
                        <a:stCxn id="30" idx="2"/>
                        <a:endCxn id="44" idx="0"/>
                      </p:cNvCxnSpPr>
                      <p:nvPr/>
                    </p:nvCxnSpPr>
                    <p:spPr>
                      <a:xfrm>
                        <a:off x="1852444" y="3724418"/>
                        <a:ext cx="3186" cy="228272"/>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62" name="Left Brace 61"/>
                      <p:cNvSpPr/>
                      <p:nvPr/>
                    </p:nvSpPr>
                    <p:spPr>
                      <a:xfrm>
                        <a:off x="304800" y="1905000"/>
                        <a:ext cx="228600" cy="1933554"/>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1400"/>
                      </a:p>
                    </p:txBody>
                  </p:sp>
                  <p:sp>
                    <p:nvSpPr>
                      <p:cNvPr id="63" name="TextBox 62"/>
                      <p:cNvSpPr txBox="1"/>
                      <p:nvPr/>
                    </p:nvSpPr>
                    <p:spPr>
                      <a:xfrm rot="16200000">
                        <a:off x="-597380" y="2669048"/>
                        <a:ext cx="1463357" cy="403106"/>
                      </a:xfrm>
                      <a:prstGeom prst="rect">
                        <a:avLst/>
                      </a:prstGeom>
                      <a:noFill/>
                    </p:spPr>
                    <p:txBody>
                      <a:bodyPr wrap="square" rtlCol="0">
                        <a:spAutoFit/>
                      </a:bodyPr>
                      <a:lstStyle/>
                      <a:p>
                        <a:r>
                          <a:rPr lang="en-US" sz="1600" b="1" dirty="0">
                            <a:effectLst>
                              <a:outerShdw blurRad="38100" dist="38100" dir="2700000" algn="tl">
                                <a:srgbClr val="000000">
                                  <a:alpha val="43137"/>
                                </a:srgbClr>
                              </a:outerShdw>
                            </a:effectLst>
                          </a:rPr>
                          <a:t>A</a:t>
                        </a:r>
                        <a:r>
                          <a:rPr lang="en-US" sz="1100" dirty="0">
                            <a:effectLst>
                              <a:outerShdw blurRad="38100" dist="38100" dir="2700000" algn="tl">
                                <a:srgbClr val="000000">
                                  <a:alpha val="43137"/>
                                </a:srgbClr>
                              </a:outerShdw>
                            </a:effectLst>
                          </a:rPr>
                          <a:t>DOPTION</a:t>
                        </a:r>
                      </a:p>
                    </p:txBody>
                  </p:sp>
                  <p:sp>
                    <p:nvSpPr>
                      <p:cNvPr id="64" name="TextBox 63"/>
                      <p:cNvSpPr txBox="1"/>
                      <p:nvPr/>
                    </p:nvSpPr>
                    <p:spPr>
                      <a:xfrm rot="16200000">
                        <a:off x="-424663" y="4458888"/>
                        <a:ext cx="1147857" cy="403106"/>
                      </a:xfrm>
                      <a:prstGeom prst="rect">
                        <a:avLst/>
                      </a:prstGeom>
                      <a:noFill/>
                    </p:spPr>
                    <p:txBody>
                      <a:bodyPr wrap="square" rtlCol="0">
                        <a:spAutoFit/>
                      </a:bodyPr>
                      <a:lstStyle/>
                      <a:p>
                        <a:r>
                          <a:rPr lang="en-US" sz="1600" b="1" dirty="0">
                            <a:effectLst>
                              <a:outerShdw blurRad="38100" dist="38100" dir="2700000" algn="tl">
                                <a:srgbClr val="000000">
                                  <a:alpha val="43137"/>
                                </a:srgbClr>
                              </a:outerShdw>
                            </a:effectLst>
                          </a:rPr>
                          <a:t>R</a:t>
                        </a:r>
                        <a:r>
                          <a:rPr lang="en-US" sz="1100" dirty="0">
                            <a:effectLst>
                              <a:outerShdw blurRad="38100" dist="38100" dir="2700000" algn="tl">
                                <a:srgbClr val="000000">
                                  <a:alpha val="43137"/>
                                </a:srgbClr>
                              </a:outerShdw>
                            </a:effectLst>
                          </a:rPr>
                          <a:t>EACH</a:t>
                        </a:r>
                      </a:p>
                    </p:txBody>
                  </p:sp>
                  <p:sp>
                    <p:nvSpPr>
                      <p:cNvPr id="65" name="Left Brace 64"/>
                      <p:cNvSpPr/>
                      <p:nvPr/>
                    </p:nvSpPr>
                    <p:spPr>
                      <a:xfrm>
                        <a:off x="302910" y="3929390"/>
                        <a:ext cx="230490" cy="1439887"/>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1400"/>
                      </a:p>
                    </p:txBody>
                  </p:sp>
                </p:grpSp>
                <p:sp>
                  <p:nvSpPr>
                    <p:cNvPr id="26" name="TextBox 25"/>
                    <p:cNvSpPr txBox="1"/>
                    <p:nvPr/>
                  </p:nvSpPr>
                  <p:spPr>
                    <a:xfrm>
                      <a:off x="0" y="1948190"/>
                      <a:ext cx="1262054" cy="271645"/>
                    </a:xfrm>
                    <a:prstGeom prst="rect">
                      <a:avLst/>
                    </a:prstGeom>
                    <a:noFill/>
                  </p:spPr>
                  <p:txBody>
                    <a:bodyPr wrap="square" rtlCol="0">
                      <a:spAutoFit/>
                    </a:bodyPr>
                    <a:lstStyle/>
                    <a:p>
                      <a:r>
                        <a:rPr lang="en-US" sz="1100" b="1" dirty="0"/>
                        <a:t>RE-AIM Issue</a:t>
                      </a:r>
                    </a:p>
                  </p:txBody>
                </p:sp>
              </p:grpSp>
              <p:grpSp>
                <p:nvGrpSpPr>
                  <p:cNvPr id="8" name="Group 7"/>
                  <p:cNvGrpSpPr/>
                  <p:nvPr/>
                </p:nvGrpSpPr>
                <p:grpSpPr>
                  <a:xfrm>
                    <a:off x="-18294" y="4447104"/>
                    <a:ext cx="7488591" cy="2326226"/>
                    <a:chOff x="-328982" y="421944"/>
                    <a:chExt cx="9064550" cy="5854453"/>
                  </a:xfrm>
                </p:grpSpPr>
                <p:sp>
                  <p:nvSpPr>
                    <p:cNvPr id="9" name="Rectangle 8"/>
                    <p:cNvSpPr/>
                    <p:nvPr/>
                  </p:nvSpPr>
                  <p:spPr>
                    <a:xfrm>
                      <a:off x="801624" y="2133600"/>
                      <a:ext cx="3048000" cy="9906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TextBox 9"/>
                    <p:cNvSpPr txBox="1"/>
                    <p:nvPr/>
                  </p:nvSpPr>
                  <p:spPr>
                    <a:xfrm>
                      <a:off x="1127857" y="2091613"/>
                      <a:ext cx="2438399" cy="1045590"/>
                    </a:xfrm>
                    <a:prstGeom prst="rect">
                      <a:avLst/>
                    </a:prstGeom>
                    <a:noFill/>
                  </p:spPr>
                  <p:txBody>
                    <a:bodyPr wrap="square" rtlCol="0">
                      <a:spAutoFit/>
                    </a:bodyPr>
                    <a:lstStyle/>
                    <a:p>
                      <a:pPr algn="ctr"/>
                      <a:r>
                        <a:rPr lang="en-US" sz="1000" dirty="0"/>
                        <a:t>Extent </a:t>
                      </a:r>
                      <a:r>
                        <a:rPr lang="en-US" sz="1000" dirty="0" err="1"/>
                        <a:t>Tx</a:t>
                      </a:r>
                      <a:r>
                        <a:rPr lang="en-US" sz="1000" dirty="0"/>
                        <a:t> Delivered by Different Agents as in Protocol</a:t>
                      </a:r>
                    </a:p>
                  </p:txBody>
                </p:sp>
                <p:sp>
                  <p:nvSpPr>
                    <p:cNvPr id="11" name="Rectangle 10"/>
                    <p:cNvSpPr/>
                    <p:nvPr/>
                  </p:nvSpPr>
                  <p:spPr>
                    <a:xfrm>
                      <a:off x="5687568" y="2127504"/>
                      <a:ext cx="3048000" cy="9906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TextBox 11"/>
                    <p:cNvSpPr txBox="1"/>
                    <p:nvPr/>
                  </p:nvSpPr>
                  <p:spPr>
                    <a:xfrm>
                      <a:off x="5992368" y="2299641"/>
                      <a:ext cx="2438399" cy="643438"/>
                    </a:xfrm>
                    <a:prstGeom prst="rect">
                      <a:avLst/>
                    </a:prstGeom>
                    <a:noFill/>
                  </p:spPr>
                  <p:txBody>
                    <a:bodyPr wrap="square" rtlCol="0">
                      <a:spAutoFit/>
                    </a:bodyPr>
                    <a:lstStyle/>
                    <a:p>
                      <a:pPr algn="ctr"/>
                      <a:r>
                        <a:rPr lang="en-US" sz="1000" dirty="0"/>
                        <a:t>Adaptations and Reasons</a:t>
                      </a:r>
                    </a:p>
                  </p:txBody>
                </p:sp>
                <p:sp>
                  <p:nvSpPr>
                    <p:cNvPr id="13" name="Left Brace 12"/>
                    <p:cNvSpPr/>
                    <p:nvPr/>
                  </p:nvSpPr>
                  <p:spPr>
                    <a:xfrm>
                      <a:off x="3886200" y="2193065"/>
                      <a:ext cx="381000" cy="778735"/>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900"/>
                    </a:p>
                  </p:txBody>
                </p:sp>
                <p:sp>
                  <p:nvSpPr>
                    <p:cNvPr id="14" name="TextBox 13"/>
                    <p:cNvSpPr txBox="1"/>
                    <p:nvPr/>
                  </p:nvSpPr>
                  <p:spPr>
                    <a:xfrm>
                      <a:off x="3937372" y="2193065"/>
                      <a:ext cx="1496569" cy="1085802"/>
                    </a:xfrm>
                    <a:prstGeom prst="rect">
                      <a:avLst/>
                    </a:prstGeom>
                    <a:noFill/>
                  </p:spPr>
                  <p:txBody>
                    <a:bodyPr wrap="square" rtlCol="0">
                      <a:spAutoFit/>
                    </a:bodyPr>
                    <a:lstStyle/>
                    <a:p>
                      <a:pPr algn="ctr"/>
                      <a:r>
                        <a:rPr lang="en-US" sz="700" dirty="0"/>
                        <a:t>Component A = XX%</a:t>
                      </a:r>
                    </a:p>
                    <a:p>
                      <a:pPr algn="ctr"/>
                      <a:r>
                        <a:rPr lang="en-US" sz="700" dirty="0"/>
                        <a:t>Component B = YY%</a:t>
                      </a:r>
                    </a:p>
                    <a:p>
                      <a:pPr algn="ctr"/>
                      <a:r>
                        <a:rPr lang="en-US" sz="700" dirty="0"/>
                        <a:t>etc. </a:t>
                      </a:r>
                    </a:p>
                  </p:txBody>
                </p:sp>
                <p:sp>
                  <p:nvSpPr>
                    <p:cNvPr id="15" name="Left Brace 14"/>
                    <p:cNvSpPr/>
                    <p:nvPr/>
                  </p:nvSpPr>
                  <p:spPr>
                    <a:xfrm>
                      <a:off x="118716" y="2091613"/>
                      <a:ext cx="557214" cy="1108789"/>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900"/>
                    </a:p>
                  </p:txBody>
                </p:sp>
                <p:sp>
                  <p:nvSpPr>
                    <p:cNvPr id="16" name="TextBox 15"/>
                    <p:cNvSpPr txBox="1"/>
                    <p:nvPr/>
                  </p:nvSpPr>
                  <p:spPr>
                    <a:xfrm>
                      <a:off x="-328982" y="421944"/>
                      <a:ext cx="531397" cy="4303969"/>
                    </a:xfrm>
                    <a:prstGeom prst="rect">
                      <a:avLst/>
                    </a:prstGeom>
                    <a:noFill/>
                  </p:spPr>
                  <p:txBody>
                    <a:bodyPr vert="vert270" wrap="square" rtlCol="0">
                      <a:spAutoFit/>
                    </a:bodyPr>
                    <a:lstStyle/>
                    <a:p>
                      <a:r>
                        <a:rPr lang="en-US" sz="1600" b="1" dirty="0">
                          <a:effectLst>
                            <a:outerShdw blurRad="38100" dist="38100" dir="2700000" algn="tl">
                              <a:srgbClr val="000000">
                                <a:alpha val="43137"/>
                              </a:srgbClr>
                            </a:outerShdw>
                          </a:effectLst>
                        </a:rPr>
                        <a:t>I</a:t>
                      </a:r>
                      <a:r>
                        <a:rPr lang="en-US" sz="1100" dirty="0">
                          <a:effectLst>
                            <a:outerShdw blurRad="38100" dist="38100" dir="2700000" algn="tl">
                              <a:srgbClr val="000000">
                                <a:alpha val="43137"/>
                              </a:srgbClr>
                            </a:outerShdw>
                          </a:effectLst>
                        </a:rPr>
                        <a:t>MPLEMENTATION</a:t>
                      </a:r>
                    </a:p>
                  </p:txBody>
                </p:sp>
                <p:sp>
                  <p:nvSpPr>
                    <p:cNvPr id="17" name="Rectangle 16"/>
                    <p:cNvSpPr/>
                    <p:nvPr/>
                  </p:nvSpPr>
                  <p:spPr>
                    <a:xfrm>
                      <a:off x="801625" y="3800429"/>
                      <a:ext cx="3048001" cy="990599"/>
                    </a:xfrm>
                    <a:prstGeom prst="rect">
                      <a:avLst/>
                    </a:prstGeom>
                    <a:solidFill>
                      <a:srgbClr val="EADE48"/>
                    </a:solidFill>
                    <a:ln>
                      <a:solidFill>
                        <a:srgbClr val="BDB9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 name="Rectangle 17"/>
                    <p:cNvSpPr/>
                    <p:nvPr/>
                  </p:nvSpPr>
                  <p:spPr>
                    <a:xfrm>
                      <a:off x="4267199" y="3800429"/>
                      <a:ext cx="3296412" cy="990599"/>
                    </a:xfrm>
                    <a:prstGeom prst="rect">
                      <a:avLst/>
                    </a:prstGeom>
                    <a:solidFill>
                      <a:srgbClr val="EADE48"/>
                    </a:solidFill>
                    <a:ln>
                      <a:solidFill>
                        <a:srgbClr val="BDB9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9" name="TextBox 18"/>
                    <p:cNvSpPr txBox="1"/>
                    <p:nvPr/>
                  </p:nvSpPr>
                  <p:spPr>
                    <a:xfrm>
                      <a:off x="880137" y="3800429"/>
                      <a:ext cx="2898671" cy="1045590"/>
                    </a:xfrm>
                    <a:prstGeom prst="rect">
                      <a:avLst/>
                    </a:prstGeom>
                    <a:noFill/>
                  </p:spPr>
                  <p:txBody>
                    <a:bodyPr wrap="square" rtlCol="0">
                      <a:spAutoFit/>
                    </a:bodyPr>
                    <a:lstStyle/>
                    <a:p>
                      <a:pPr algn="ctr"/>
                      <a:r>
                        <a:rPr lang="en-US" sz="1000" dirty="0"/>
                        <a:t>Complete </a:t>
                      </a:r>
                      <a:r>
                        <a:rPr lang="en-US" sz="1000" dirty="0" err="1"/>
                        <a:t>Tx</a:t>
                      </a:r>
                      <a:r>
                        <a:rPr lang="en-US" sz="1000" dirty="0"/>
                        <a:t> (n and %) Amount of Change (by Condition)</a:t>
                      </a:r>
                    </a:p>
                  </p:txBody>
                </p:sp>
                <p:sp>
                  <p:nvSpPr>
                    <p:cNvPr id="20" name="TextBox 19"/>
                    <p:cNvSpPr txBox="1"/>
                    <p:nvPr/>
                  </p:nvSpPr>
                  <p:spPr>
                    <a:xfrm>
                      <a:off x="4342067" y="3800429"/>
                      <a:ext cx="3146676" cy="1045590"/>
                    </a:xfrm>
                    <a:prstGeom prst="rect">
                      <a:avLst/>
                    </a:prstGeom>
                    <a:noFill/>
                  </p:spPr>
                  <p:txBody>
                    <a:bodyPr wrap="square" rtlCol="0">
                      <a:spAutoFit/>
                    </a:bodyPr>
                    <a:lstStyle/>
                    <a:p>
                      <a:pPr algn="ctr"/>
                      <a:r>
                        <a:rPr lang="en-US" sz="1000" dirty="0"/>
                        <a:t>Drop Out of </a:t>
                      </a:r>
                      <a:r>
                        <a:rPr lang="en-US" sz="1000" dirty="0" err="1"/>
                        <a:t>Tx</a:t>
                      </a:r>
                      <a:r>
                        <a:rPr lang="en-US" sz="1000" dirty="0"/>
                        <a:t> (n, %, and reasons) Amount of Change (by Condition)</a:t>
                      </a:r>
                    </a:p>
                  </p:txBody>
                </p:sp>
                <p:cxnSp>
                  <p:nvCxnSpPr>
                    <p:cNvPr id="21" name="Straight Arrow Connector 20"/>
                    <p:cNvCxnSpPr/>
                    <p:nvPr/>
                  </p:nvCxnSpPr>
                  <p:spPr>
                    <a:xfrm>
                      <a:off x="2036629" y="3096738"/>
                      <a:ext cx="0" cy="74820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endCxn id="18" idx="0"/>
                    </p:cNvCxnSpPr>
                    <p:nvPr/>
                  </p:nvCxnSpPr>
                  <p:spPr>
                    <a:xfrm>
                      <a:off x="2044528" y="3137203"/>
                      <a:ext cx="3870877" cy="66322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Left Brace 22"/>
                    <p:cNvSpPr/>
                    <p:nvPr/>
                  </p:nvSpPr>
                  <p:spPr>
                    <a:xfrm>
                      <a:off x="337636" y="3732358"/>
                      <a:ext cx="338295" cy="1143001"/>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900"/>
                    </a:p>
                  </p:txBody>
                </p:sp>
                <p:sp>
                  <p:nvSpPr>
                    <p:cNvPr id="24" name="TextBox 23"/>
                    <p:cNvSpPr txBox="1"/>
                    <p:nvPr/>
                  </p:nvSpPr>
                  <p:spPr>
                    <a:xfrm>
                      <a:off x="-105204" y="2406518"/>
                      <a:ext cx="531397" cy="3869879"/>
                    </a:xfrm>
                    <a:prstGeom prst="rect">
                      <a:avLst/>
                    </a:prstGeom>
                    <a:noFill/>
                  </p:spPr>
                  <p:txBody>
                    <a:bodyPr vert="vert270" wrap="square" rtlCol="0">
                      <a:spAutoFit/>
                    </a:bodyPr>
                    <a:lstStyle/>
                    <a:p>
                      <a:r>
                        <a:rPr lang="en-US" sz="1600" b="1" dirty="0">
                          <a:effectLst>
                            <a:outerShdw blurRad="38100" dist="38100" dir="2700000" algn="tl">
                              <a:srgbClr val="000000">
                                <a:alpha val="43137"/>
                              </a:srgbClr>
                            </a:outerShdw>
                          </a:effectLst>
                        </a:rPr>
                        <a:t>E</a:t>
                      </a:r>
                      <a:r>
                        <a:rPr lang="en-US" sz="1100" dirty="0">
                          <a:effectLst>
                            <a:outerShdw blurRad="38100" dist="38100" dir="2700000" algn="tl">
                              <a:srgbClr val="000000">
                                <a:alpha val="43137"/>
                              </a:srgbClr>
                            </a:outerShdw>
                          </a:effectLst>
                        </a:rPr>
                        <a:t>FFECTIVENESS</a:t>
                      </a:r>
                    </a:p>
                  </p:txBody>
                </p:sp>
              </p:grpSp>
            </p:grpSp>
            <p:grpSp>
              <p:nvGrpSpPr>
                <p:cNvPr id="67" name="Group 66"/>
                <p:cNvGrpSpPr/>
                <p:nvPr/>
              </p:nvGrpSpPr>
              <p:grpSpPr>
                <a:xfrm>
                  <a:off x="335531" y="5394995"/>
                  <a:ext cx="6350565" cy="927065"/>
                  <a:chOff x="210275" y="2110226"/>
                  <a:chExt cx="7472491" cy="2840563"/>
                </a:xfrm>
              </p:grpSpPr>
              <p:sp>
                <p:nvSpPr>
                  <p:cNvPr id="68" name="Rectangle 67"/>
                  <p:cNvSpPr/>
                  <p:nvPr/>
                </p:nvSpPr>
                <p:spPr>
                  <a:xfrm>
                    <a:off x="801624" y="2133600"/>
                    <a:ext cx="3048000" cy="990600"/>
                  </a:xfrm>
                  <a:prstGeom prst="rect">
                    <a:avLst/>
                  </a:prstGeom>
                  <a:solidFill>
                    <a:srgbClr val="B0CDAB"/>
                  </a:solidFill>
                  <a:ln>
                    <a:solidFill>
                      <a:srgbClr val="426A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69" name="TextBox 68"/>
                  <p:cNvSpPr txBox="1"/>
                  <p:nvPr/>
                </p:nvSpPr>
                <p:spPr>
                  <a:xfrm>
                    <a:off x="837337" y="2167236"/>
                    <a:ext cx="3039270" cy="978217"/>
                  </a:xfrm>
                  <a:prstGeom prst="rect">
                    <a:avLst/>
                  </a:prstGeom>
                  <a:noFill/>
                </p:spPr>
                <p:txBody>
                  <a:bodyPr wrap="square" rtlCol="0">
                    <a:spAutoFit/>
                  </a:bodyPr>
                  <a:lstStyle/>
                  <a:p>
                    <a:pPr algn="ctr"/>
                    <a:r>
                      <a:rPr lang="en-US" sz="1000" dirty="0"/>
                      <a:t>Present at Follow-up (n and %) and Amount of Change or Relapse (By Condition)</a:t>
                    </a:r>
                  </a:p>
                </p:txBody>
              </p:sp>
              <p:sp>
                <p:nvSpPr>
                  <p:cNvPr id="70" name="Rectangle 69"/>
                  <p:cNvSpPr/>
                  <p:nvPr/>
                </p:nvSpPr>
                <p:spPr>
                  <a:xfrm>
                    <a:off x="4515612" y="2133600"/>
                    <a:ext cx="3048000" cy="990600"/>
                  </a:xfrm>
                  <a:prstGeom prst="rect">
                    <a:avLst/>
                  </a:prstGeom>
                  <a:solidFill>
                    <a:srgbClr val="B0CDAB"/>
                  </a:solidFill>
                  <a:ln>
                    <a:solidFill>
                      <a:srgbClr val="426A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71" name="TextBox 70"/>
                  <p:cNvSpPr txBox="1"/>
                  <p:nvPr/>
                </p:nvSpPr>
                <p:spPr>
                  <a:xfrm>
                    <a:off x="4467956" y="2110226"/>
                    <a:ext cx="3214810" cy="978217"/>
                  </a:xfrm>
                  <a:prstGeom prst="rect">
                    <a:avLst/>
                  </a:prstGeom>
                  <a:noFill/>
                </p:spPr>
                <p:txBody>
                  <a:bodyPr wrap="square" rtlCol="0">
                    <a:spAutoFit/>
                  </a:bodyPr>
                  <a:lstStyle/>
                  <a:p>
                    <a:pPr algn="ctr"/>
                    <a:r>
                      <a:rPr lang="en-US" sz="1000" dirty="0"/>
                      <a:t>Lost to Follow-up (n, %, and reasons) Amount of Change or Relapse (By Condition)</a:t>
                    </a:r>
                  </a:p>
                </p:txBody>
              </p:sp>
              <p:sp>
                <p:nvSpPr>
                  <p:cNvPr id="72" name="Left Brace 71"/>
                  <p:cNvSpPr/>
                  <p:nvPr/>
                </p:nvSpPr>
                <p:spPr>
                  <a:xfrm>
                    <a:off x="210275" y="2110226"/>
                    <a:ext cx="464637" cy="2508305"/>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sz="1050"/>
                  </a:p>
                </p:txBody>
              </p:sp>
              <p:sp>
                <p:nvSpPr>
                  <p:cNvPr id="74" name="Rectangle 73"/>
                  <p:cNvSpPr/>
                  <p:nvPr/>
                </p:nvSpPr>
                <p:spPr>
                  <a:xfrm>
                    <a:off x="780288" y="3627931"/>
                    <a:ext cx="3048000" cy="1252419"/>
                  </a:xfrm>
                  <a:prstGeom prst="rect">
                    <a:avLst/>
                  </a:prstGeom>
                  <a:solidFill>
                    <a:srgbClr val="B0CDAB"/>
                  </a:solidFill>
                  <a:ln>
                    <a:solidFill>
                      <a:srgbClr val="426A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75" name="Rectangle 74"/>
                  <p:cNvSpPr/>
                  <p:nvPr/>
                </p:nvSpPr>
                <p:spPr>
                  <a:xfrm>
                    <a:off x="4487984" y="3644840"/>
                    <a:ext cx="3069336" cy="1235510"/>
                  </a:xfrm>
                  <a:prstGeom prst="rect">
                    <a:avLst/>
                  </a:prstGeom>
                  <a:solidFill>
                    <a:srgbClr val="B0CDAB"/>
                  </a:solidFill>
                  <a:ln>
                    <a:solidFill>
                      <a:srgbClr val="426A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76" name="TextBox 75"/>
                  <p:cNvSpPr txBox="1"/>
                  <p:nvPr/>
                </p:nvSpPr>
                <p:spPr>
                  <a:xfrm>
                    <a:off x="801623" y="3596336"/>
                    <a:ext cx="3048001" cy="1354453"/>
                  </a:xfrm>
                  <a:prstGeom prst="rect">
                    <a:avLst/>
                  </a:prstGeom>
                  <a:noFill/>
                </p:spPr>
                <p:txBody>
                  <a:bodyPr wrap="square" rtlCol="0">
                    <a:spAutoFit/>
                  </a:bodyPr>
                  <a:lstStyle/>
                  <a:p>
                    <a:pPr algn="ctr"/>
                    <a:r>
                      <a:rPr lang="en-US" sz="1000" dirty="0"/>
                      <a:t>Setting in which Program is Continued and/or Modified After Research is Over (n, %, and reasons)</a:t>
                    </a:r>
                  </a:p>
                </p:txBody>
              </p:sp>
              <p:sp>
                <p:nvSpPr>
                  <p:cNvPr id="77" name="TextBox 76"/>
                  <p:cNvSpPr txBox="1"/>
                  <p:nvPr/>
                </p:nvSpPr>
                <p:spPr>
                  <a:xfrm>
                    <a:off x="4489704" y="3627928"/>
                    <a:ext cx="3048000" cy="978217"/>
                  </a:xfrm>
                  <a:prstGeom prst="rect">
                    <a:avLst/>
                  </a:prstGeom>
                  <a:noFill/>
                </p:spPr>
                <p:txBody>
                  <a:bodyPr wrap="square" rtlCol="0">
                    <a:spAutoFit/>
                  </a:bodyPr>
                  <a:lstStyle/>
                  <a:p>
                    <a:pPr algn="ctr"/>
                    <a:r>
                      <a:rPr lang="en-US" sz="1000" dirty="0"/>
                      <a:t>Settings in which Program Adapted (n, %, and reasons)</a:t>
                    </a:r>
                  </a:p>
                </p:txBody>
              </p:sp>
            </p:grpSp>
            <p:sp>
              <p:nvSpPr>
                <p:cNvPr id="80" name="TextBox 79"/>
                <p:cNvSpPr txBox="1"/>
                <p:nvPr/>
              </p:nvSpPr>
              <p:spPr>
                <a:xfrm>
                  <a:off x="-22273" y="5287507"/>
                  <a:ext cx="416247" cy="1054593"/>
                </a:xfrm>
                <a:prstGeom prst="rect">
                  <a:avLst/>
                </a:prstGeom>
                <a:noFill/>
              </p:spPr>
              <p:txBody>
                <a:bodyPr vert="vert270" wrap="square" rtlCol="0">
                  <a:spAutoFit/>
                </a:bodyPr>
                <a:lstStyle/>
                <a:p>
                  <a:r>
                    <a:rPr lang="en-US" sz="1600" b="1" dirty="0">
                      <a:effectLst>
                        <a:outerShdw blurRad="38100" dist="38100" dir="2700000" algn="tl">
                          <a:srgbClr val="000000">
                            <a:alpha val="43137"/>
                          </a:srgbClr>
                        </a:outerShdw>
                      </a:effectLst>
                    </a:rPr>
                    <a:t>M</a:t>
                  </a:r>
                  <a:r>
                    <a:rPr lang="en-US" sz="1100" dirty="0">
                      <a:effectLst>
                        <a:outerShdw blurRad="38100" dist="38100" dir="2700000" algn="tl">
                          <a:srgbClr val="000000">
                            <a:alpha val="43137"/>
                          </a:srgbClr>
                        </a:outerShdw>
                      </a:effectLst>
                    </a:rPr>
                    <a:t>AINTENANCE</a:t>
                  </a:r>
                </a:p>
              </p:txBody>
            </p:sp>
          </p:grpSp>
          <p:sp>
            <p:nvSpPr>
              <p:cNvPr id="100" name="Rectangle 99"/>
              <p:cNvSpPr/>
              <p:nvPr/>
            </p:nvSpPr>
            <p:spPr>
              <a:xfrm>
                <a:off x="7051812" y="5895022"/>
                <a:ext cx="1711188" cy="404049"/>
              </a:xfrm>
              <a:prstGeom prst="rect">
                <a:avLst/>
              </a:prstGeom>
              <a:solidFill>
                <a:srgbClr val="B0CDAB"/>
              </a:solidFill>
              <a:ln>
                <a:solidFill>
                  <a:srgbClr val="426A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101" name="TextBox 100"/>
            <p:cNvSpPr txBox="1"/>
            <p:nvPr/>
          </p:nvSpPr>
          <p:spPr>
            <a:xfrm>
              <a:off x="7087032" y="5880010"/>
              <a:ext cx="1699293" cy="442049"/>
            </a:xfrm>
            <a:prstGeom prst="rect">
              <a:avLst/>
            </a:prstGeom>
            <a:noFill/>
          </p:spPr>
          <p:txBody>
            <a:bodyPr wrap="square" rtlCol="0">
              <a:spAutoFit/>
            </a:bodyPr>
            <a:lstStyle/>
            <a:p>
              <a:pPr algn="ctr"/>
              <a:r>
                <a:rPr lang="en-US" sz="1000" dirty="0"/>
                <a:t>Settings in which Program Discontinued (n, %, and reasons)</a:t>
              </a:r>
            </a:p>
          </p:txBody>
        </p:sp>
      </p:grpSp>
      <p:cxnSp>
        <p:nvCxnSpPr>
          <p:cNvPr id="84" name="Straight Arrow Connector 83"/>
          <p:cNvCxnSpPr>
            <a:endCxn id="71" idx="0"/>
          </p:cNvCxnSpPr>
          <p:nvPr/>
        </p:nvCxnSpPr>
        <p:spPr>
          <a:xfrm>
            <a:off x="2074238" y="4895910"/>
            <a:ext cx="3598249" cy="3354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endCxn id="100" idx="0"/>
          </p:cNvCxnSpPr>
          <p:nvPr/>
        </p:nvCxnSpPr>
        <p:spPr>
          <a:xfrm>
            <a:off x="2082674" y="5748648"/>
            <a:ext cx="6075295" cy="1093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a:endCxn id="75" idx="0"/>
          </p:cNvCxnSpPr>
          <p:nvPr/>
        </p:nvCxnSpPr>
        <p:spPr>
          <a:xfrm>
            <a:off x="2074994" y="5739955"/>
            <a:ext cx="3551122" cy="119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flipH="1">
            <a:off x="2074238" y="3666803"/>
            <a:ext cx="5473" cy="1844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stCxn id="47" idx="2"/>
            <a:endCxn id="11" idx="0"/>
          </p:cNvCxnSpPr>
          <p:nvPr/>
        </p:nvCxnSpPr>
        <p:spPr>
          <a:xfrm>
            <a:off x="2082673" y="3655377"/>
            <a:ext cx="4181294" cy="20025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4155938" y="102473"/>
            <a:ext cx="4988062" cy="538609"/>
          </a:xfrm>
          <a:prstGeom prst="rect">
            <a:avLst/>
          </a:prstGeom>
          <a:noFill/>
        </p:spPr>
        <p:txBody>
          <a:bodyPr wrap="square" rtlCol="0">
            <a:spAutoFit/>
          </a:bodyPr>
          <a:lstStyle/>
          <a:p>
            <a:r>
              <a:rPr lang="en-US" sz="2900" dirty="0">
                <a:solidFill>
                  <a:prstClr val="black"/>
                </a:solidFill>
              </a:rPr>
              <a:t>Expanded CONSORT Figure</a:t>
            </a:r>
            <a:endParaRPr lang="en-US" sz="2900" dirty="0"/>
          </a:p>
        </p:txBody>
      </p:sp>
    </p:spTree>
    <p:extLst>
      <p:ext uri="{BB962C8B-B14F-4D97-AF65-F5344CB8AC3E}">
        <p14:creationId xmlns:p14="http://schemas.microsoft.com/office/powerpoint/2010/main" val="1258846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838200"/>
          </a:xfrm>
        </p:spPr>
        <p:txBody>
          <a:bodyPr>
            <a:normAutofit/>
          </a:bodyPr>
          <a:lstStyle/>
          <a:p>
            <a:pPr algn="l"/>
            <a:r>
              <a:rPr lang="en-US" sz="3200" dirty="0">
                <a:latin typeface="+mn-lt"/>
              </a:rPr>
              <a:t>D &amp; I Issues in Pragmatic Research</a:t>
            </a:r>
          </a:p>
        </p:txBody>
      </p:sp>
      <p:sp>
        <p:nvSpPr>
          <p:cNvPr id="7" name="TextBox 6"/>
          <p:cNvSpPr txBox="1"/>
          <p:nvPr/>
        </p:nvSpPr>
        <p:spPr>
          <a:xfrm>
            <a:off x="457200" y="2057400"/>
            <a:ext cx="8534400" cy="3801041"/>
          </a:xfrm>
          <a:prstGeom prst="rect">
            <a:avLst/>
          </a:prstGeom>
          <a:noFill/>
        </p:spPr>
        <p:txBody>
          <a:bodyPr wrap="square" rtlCol="0">
            <a:spAutoFit/>
          </a:bodyPr>
          <a:lstStyle/>
          <a:p>
            <a:pPr>
              <a:defRPr/>
            </a:pPr>
            <a:r>
              <a:rPr lang="en-US" altLang="x-none" sz="2800" dirty="0">
                <a:cs typeface="Arial" panose="020B0604020202020204" pitchFamily="34" charset="0"/>
              </a:rPr>
              <a:t>External Validity/Pragmatic Criteria, often ignored</a:t>
            </a:r>
            <a:endParaRPr lang="en-US" altLang="x-none" sz="2800" dirty="0">
              <a:ea typeface="MS PGothic" charset="-128"/>
              <a:cs typeface="Arial" panose="020B0604020202020204" pitchFamily="34" charset="0"/>
            </a:endParaRPr>
          </a:p>
          <a:p>
            <a:pPr marL="803275" lvl="1" indent="-346075">
              <a:spcBef>
                <a:spcPts val="900"/>
              </a:spcBef>
              <a:buClr>
                <a:schemeClr val="accent1"/>
              </a:buClr>
              <a:buSzTx/>
              <a:buFont typeface="Wingdings" panose="05000000000000000000" pitchFamily="2" charset="2"/>
              <a:buChar char="§"/>
            </a:pPr>
            <a:r>
              <a:rPr lang="en-US" altLang="x-none" sz="2400" dirty="0">
                <a:ea typeface="MS PGothic" charset="-128"/>
                <a:cs typeface="Arial" panose="020B0604020202020204" pitchFamily="34" charset="0"/>
              </a:rPr>
              <a:t>Participant </a:t>
            </a:r>
            <a:r>
              <a:rPr lang="en-US" altLang="x-none" sz="2400" dirty="0">
                <a:solidFill>
                  <a:schemeClr val="accent2">
                    <a:lumMod val="75000"/>
                  </a:schemeClr>
                </a:solidFill>
                <a:ea typeface="MS PGothic" charset="-128"/>
                <a:cs typeface="Arial" panose="020B0604020202020204" pitchFamily="34" charset="0"/>
              </a:rPr>
              <a:t>Representativeness</a:t>
            </a:r>
          </a:p>
          <a:p>
            <a:pPr marL="803275" lvl="1" indent="-346075">
              <a:spcBef>
                <a:spcPts val="900"/>
              </a:spcBef>
              <a:buClr>
                <a:schemeClr val="accent1"/>
              </a:buClr>
              <a:buSzTx/>
              <a:buFont typeface="Wingdings" panose="05000000000000000000" pitchFamily="2" charset="2"/>
              <a:buChar char="§"/>
            </a:pPr>
            <a:r>
              <a:rPr lang="en-US" altLang="x-none" sz="2400" dirty="0">
                <a:solidFill>
                  <a:schemeClr val="accent2">
                    <a:lumMod val="75000"/>
                  </a:schemeClr>
                </a:solidFill>
                <a:ea typeface="MS PGothic" charset="-128"/>
                <a:cs typeface="Arial" panose="020B0604020202020204" pitchFamily="34" charset="0"/>
              </a:rPr>
              <a:t>Setting</a:t>
            </a:r>
            <a:r>
              <a:rPr lang="en-US" altLang="x-none" sz="2400" dirty="0">
                <a:ea typeface="MS PGothic" charset="-128"/>
                <a:cs typeface="Arial" panose="020B0604020202020204" pitchFamily="34" charset="0"/>
              </a:rPr>
              <a:t> Representativeness</a:t>
            </a:r>
          </a:p>
          <a:p>
            <a:pPr marL="803275" lvl="1" indent="-346075">
              <a:spcBef>
                <a:spcPts val="900"/>
              </a:spcBef>
              <a:buClr>
                <a:schemeClr val="accent1"/>
              </a:buClr>
              <a:buSzTx/>
              <a:buFont typeface="Wingdings" panose="05000000000000000000" pitchFamily="2" charset="2"/>
              <a:buChar char="§"/>
            </a:pPr>
            <a:r>
              <a:rPr lang="en-US" altLang="x-none" sz="2400" dirty="0">
                <a:solidFill>
                  <a:schemeClr val="accent2">
                    <a:lumMod val="75000"/>
                  </a:schemeClr>
                </a:solidFill>
                <a:ea typeface="MS PGothic" charset="-128"/>
                <a:cs typeface="Arial" panose="020B0604020202020204" pitchFamily="34" charset="0"/>
              </a:rPr>
              <a:t>Multi-level Context </a:t>
            </a:r>
            <a:r>
              <a:rPr lang="en-US" altLang="x-none" sz="2400" dirty="0">
                <a:ea typeface="MS PGothic" charset="-128"/>
                <a:cs typeface="Arial" panose="020B0604020202020204" pitchFamily="34" charset="0"/>
              </a:rPr>
              <a:t>and Setting</a:t>
            </a:r>
          </a:p>
          <a:p>
            <a:pPr marL="803275" lvl="1" indent="-346075">
              <a:spcBef>
                <a:spcPts val="900"/>
              </a:spcBef>
              <a:buClr>
                <a:schemeClr val="accent1"/>
              </a:buClr>
              <a:buSzTx/>
              <a:buFont typeface="Wingdings" panose="05000000000000000000" pitchFamily="2" charset="2"/>
              <a:buChar char="§"/>
            </a:pPr>
            <a:r>
              <a:rPr lang="en-US" altLang="x-none" sz="2400" dirty="0">
                <a:solidFill>
                  <a:schemeClr val="accent2">
                    <a:lumMod val="75000"/>
                  </a:schemeClr>
                </a:solidFill>
                <a:ea typeface="MS PGothic" charset="-128"/>
                <a:cs typeface="Arial" panose="020B0604020202020204" pitchFamily="34" charset="0"/>
              </a:rPr>
              <a:t>Adaptation/Change</a:t>
            </a:r>
            <a:r>
              <a:rPr lang="en-US" altLang="x-none" sz="2400" b="1" i="1" dirty="0">
                <a:solidFill>
                  <a:srgbClr val="FF0000"/>
                </a:solidFill>
                <a:ea typeface="MS PGothic" charset="-128"/>
                <a:cs typeface="Arial" panose="020B0604020202020204" pitchFamily="34" charset="0"/>
              </a:rPr>
              <a:t> </a:t>
            </a:r>
            <a:r>
              <a:rPr lang="en-US" altLang="x-none" sz="2400" dirty="0">
                <a:ea typeface="MS PGothic" charset="-128"/>
                <a:cs typeface="Arial" panose="020B0604020202020204" pitchFamily="34" charset="0"/>
              </a:rPr>
              <a:t>in Intervention and Implementation Strategies</a:t>
            </a:r>
          </a:p>
          <a:p>
            <a:pPr marL="803275" lvl="1" indent="-346075">
              <a:spcBef>
                <a:spcPts val="900"/>
              </a:spcBef>
              <a:buClr>
                <a:schemeClr val="accent1"/>
              </a:buClr>
              <a:buSzTx/>
              <a:buFont typeface="Wingdings" panose="05000000000000000000" pitchFamily="2" charset="2"/>
              <a:buChar char="§"/>
            </a:pPr>
            <a:r>
              <a:rPr lang="en-US" altLang="x-none" sz="2400" dirty="0">
                <a:solidFill>
                  <a:schemeClr val="accent2">
                    <a:lumMod val="75000"/>
                  </a:schemeClr>
                </a:solidFill>
                <a:ea typeface="MS PGothic" charset="-128"/>
                <a:cs typeface="Arial" panose="020B0604020202020204" pitchFamily="34" charset="0"/>
              </a:rPr>
              <a:t>Sustainability</a:t>
            </a:r>
          </a:p>
          <a:p>
            <a:pPr marL="803275" lvl="1" indent="-346075">
              <a:spcBef>
                <a:spcPts val="900"/>
              </a:spcBef>
              <a:buClr>
                <a:schemeClr val="accent1"/>
              </a:buClr>
              <a:buSzTx/>
              <a:buFont typeface="Wingdings" panose="05000000000000000000" pitchFamily="2" charset="2"/>
              <a:buChar char="§"/>
            </a:pPr>
            <a:r>
              <a:rPr lang="en-US" altLang="x-none" sz="2400" dirty="0">
                <a:solidFill>
                  <a:schemeClr val="accent2">
                    <a:lumMod val="75000"/>
                  </a:schemeClr>
                </a:solidFill>
                <a:ea typeface="MS PGothic" charset="-128"/>
                <a:cs typeface="Arial" panose="020B0604020202020204" pitchFamily="34" charset="0"/>
              </a:rPr>
              <a:t>Reasons for Participation and Drop Out </a:t>
            </a:r>
          </a:p>
        </p:txBody>
      </p:sp>
    </p:spTree>
    <p:extLst>
      <p:ext uri="{BB962C8B-B14F-4D97-AF65-F5344CB8AC3E}">
        <p14:creationId xmlns:p14="http://schemas.microsoft.com/office/powerpoint/2010/main" val="35093271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1143000"/>
          </a:xfrm>
        </p:spPr>
        <p:txBody>
          <a:bodyPr>
            <a:normAutofit/>
          </a:bodyPr>
          <a:lstStyle/>
          <a:p>
            <a:pPr algn="l"/>
            <a:r>
              <a:rPr lang="en-US" sz="3200" dirty="0">
                <a:latin typeface="+mn-lt"/>
              </a:rPr>
              <a:t>Questions? Comments thus far?</a:t>
            </a:r>
          </a:p>
        </p:txBody>
      </p:sp>
      <p:pic>
        <p:nvPicPr>
          <p:cNvPr id="6146" name="Picture 2" descr="Image result for cartoon of Rodin thinki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2133600"/>
            <a:ext cx="4211331" cy="19050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77000" y="3277402"/>
            <a:ext cx="2409825" cy="3014395"/>
          </a:xfrm>
          <a:prstGeom prst="rect">
            <a:avLst/>
          </a:prstGeom>
        </p:spPr>
      </p:pic>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5046" y="4041972"/>
            <a:ext cx="2419350" cy="2419350"/>
          </a:xfrm>
          <a:prstGeom prst="rect">
            <a:avLst/>
          </a:prstGeom>
        </p:spPr>
      </p:pic>
      <p:pic>
        <p:nvPicPr>
          <p:cNvPr id="5" name="Picture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90800" y="4310597"/>
            <a:ext cx="3810000" cy="2133600"/>
          </a:xfrm>
          <a:prstGeom prst="rect">
            <a:avLst/>
          </a:prstGeom>
        </p:spPr>
      </p:pic>
      <p:pic>
        <p:nvPicPr>
          <p:cNvPr id="7" name="Picture 6"/>
          <p:cNvPicPr>
            <a:picLocks noChangeAspect="1"/>
          </p:cNvPicPr>
          <p:nvPr/>
        </p:nvPicPr>
        <p:blipFill>
          <a:blip r:embed="rId8">
            <a:clrChange>
              <a:clrFrom>
                <a:srgbClr val="B4B4B4"/>
              </a:clrFrom>
              <a:clrTo>
                <a:srgbClr val="B4B4B4">
                  <a:alpha val="0"/>
                </a:srgbClr>
              </a:clrTo>
            </a:clrChange>
            <a:extLst>
              <a:ext uri="{28A0092B-C50C-407E-A947-70E740481C1C}">
                <a14:useLocalDpi xmlns:a14="http://schemas.microsoft.com/office/drawing/2010/main" val="0"/>
              </a:ext>
            </a:extLst>
          </a:blip>
          <a:stretch>
            <a:fillRect/>
          </a:stretch>
        </p:blipFill>
        <p:spPr>
          <a:xfrm>
            <a:off x="5410200" y="1659999"/>
            <a:ext cx="2362200" cy="2078736"/>
          </a:xfrm>
          <a:prstGeom prst="rect">
            <a:avLst/>
          </a:prstGeom>
        </p:spPr>
      </p:pic>
    </p:spTree>
    <p:extLst>
      <p:ext uri="{BB962C8B-B14F-4D97-AF65-F5344CB8AC3E}">
        <p14:creationId xmlns:p14="http://schemas.microsoft.com/office/powerpoint/2010/main" val="2694608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838200"/>
          </a:xfrm>
        </p:spPr>
        <p:txBody>
          <a:bodyPr>
            <a:normAutofit/>
          </a:bodyPr>
          <a:lstStyle/>
          <a:p>
            <a:pPr algn="l"/>
            <a:r>
              <a:rPr lang="en-US" sz="3200" dirty="0">
                <a:latin typeface="+mn-lt"/>
              </a:rPr>
              <a:t>Qualitative Reporting Issues</a:t>
            </a:r>
          </a:p>
        </p:txBody>
      </p:sp>
      <p:sp>
        <p:nvSpPr>
          <p:cNvPr id="3" name="Content Placeholder 2"/>
          <p:cNvSpPr>
            <a:spLocks noGrp="1"/>
          </p:cNvSpPr>
          <p:nvPr>
            <p:ph sz="half" idx="1"/>
          </p:nvPr>
        </p:nvSpPr>
        <p:spPr>
          <a:xfrm>
            <a:off x="685800" y="2209800"/>
            <a:ext cx="7696200" cy="4221163"/>
          </a:xfrm>
        </p:spPr>
        <p:txBody>
          <a:bodyPr/>
          <a:lstStyle/>
          <a:p>
            <a:pPr>
              <a:buClr>
                <a:schemeClr val="accent1"/>
              </a:buClr>
              <a:buFont typeface="Wingdings" panose="05000000000000000000" pitchFamily="2" charset="2"/>
              <a:buChar char="§"/>
            </a:pPr>
            <a:r>
              <a:rPr lang="en-US" dirty="0"/>
              <a:t>To understand how and why results happen (especially reasons for participation and declining, in this case)</a:t>
            </a:r>
          </a:p>
          <a:p>
            <a:pPr marL="0" indent="0">
              <a:buClr>
                <a:schemeClr val="accent1"/>
              </a:buClr>
              <a:buNone/>
            </a:pPr>
            <a:endParaRPr lang="en-US" dirty="0"/>
          </a:p>
          <a:p>
            <a:pPr>
              <a:buClr>
                <a:schemeClr val="accent1"/>
              </a:buClr>
              <a:buFont typeface="Wingdings" panose="05000000000000000000" pitchFamily="2" charset="2"/>
              <a:buChar char="§"/>
            </a:pPr>
            <a:r>
              <a:rPr lang="en-US" dirty="0"/>
              <a:t>To provide more in-depth understanding of characteristics of those who participate vs. those who do not</a:t>
            </a:r>
          </a:p>
        </p:txBody>
      </p:sp>
    </p:spTree>
    <p:extLst>
      <p:ext uri="{BB962C8B-B14F-4D97-AF65-F5344CB8AC3E}">
        <p14:creationId xmlns:p14="http://schemas.microsoft.com/office/powerpoint/2010/main" val="21345543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10600" cy="762000"/>
          </a:xfrm>
        </p:spPr>
        <p:txBody>
          <a:bodyPr>
            <a:normAutofit/>
          </a:bodyPr>
          <a:lstStyle/>
          <a:p>
            <a:pPr algn="l"/>
            <a:r>
              <a:rPr lang="en-US" sz="3200" dirty="0">
                <a:latin typeface="+mn-lt"/>
              </a:rPr>
              <a:t>Challenges to Using the Expanded CONSORT</a:t>
            </a:r>
          </a:p>
        </p:txBody>
      </p:sp>
      <p:sp>
        <p:nvSpPr>
          <p:cNvPr id="7" name="TextBox 6"/>
          <p:cNvSpPr txBox="1"/>
          <p:nvPr/>
        </p:nvSpPr>
        <p:spPr>
          <a:xfrm>
            <a:off x="381000" y="2166387"/>
            <a:ext cx="9067800" cy="3701013"/>
          </a:xfrm>
          <a:prstGeom prst="rect">
            <a:avLst/>
          </a:prstGeom>
          <a:noFill/>
        </p:spPr>
        <p:txBody>
          <a:bodyPr wrap="square" rtlCol="0">
            <a:spAutoFit/>
          </a:bodyPr>
          <a:lstStyle/>
          <a:p>
            <a:pPr marL="803275" lvl="1" indent="-346075">
              <a:spcBef>
                <a:spcPts val="900"/>
              </a:spcBef>
              <a:buClr>
                <a:schemeClr val="accent1"/>
              </a:buClr>
              <a:buSzTx/>
              <a:buFont typeface="Wingdings" panose="05000000000000000000" pitchFamily="2" charset="2"/>
              <a:buChar char="§"/>
            </a:pPr>
            <a:r>
              <a:rPr lang="en-US" altLang="x-none" sz="2800" dirty="0">
                <a:latin typeface="Calibri" panose="020F0502020204030204" pitchFamily="34" charset="0"/>
                <a:ea typeface="MS PGothic" charset="-128"/>
                <a:cs typeface="Arial" panose="020B0604020202020204" pitchFamily="34" charset="0"/>
              </a:rPr>
              <a:t>Takes too much space</a:t>
            </a:r>
          </a:p>
          <a:p>
            <a:pPr marL="1371600" lvl="2" indent="-457200">
              <a:spcBef>
                <a:spcPts val="600"/>
              </a:spcBef>
              <a:buFont typeface="Calibri" panose="020F0502020204030204" pitchFamily="34" charset="0"/>
              <a:buChar char="–"/>
            </a:pPr>
            <a:r>
              <a:rPr lang="en-US" altLang="x-none" sz="2400" dirty="0">
                <a:latin typeface="Calibri" panose="020F0502020204030204" pitchFamily="34" charset="0"/>
                <a:ea typeface="MS PGothic" charset="-128"/>
                <a:cs typeface="Arial" panose="020B0604020202020204" pitchFamily="34" charset="0"/>
              </a:rPr>
              <a:t>Already have to report CONSORT, figure added little</a:t>
            </a:r>
          </a:p>
          <a:p>
            <a:pPr marL="803275" lvl="1" indent="-346075">
              <a:spcBef>
                <a:spcPts val="900"/>
              </a:spcBef>
              <a:buClr>
                <a:schemeClr val="accent1"/>
              </a:buClr>
              <a:buSzTx/>
              <a:buFont typeface="Wingdings" panose="05000000000000000000" pitchFamily="2" charset="2"/>
              <a:buChar char="§"/>
            </a:pPr>
            <a:r>
              <a:rPr lang="en-US" altLang="x-none" sz="2800" dirty="0">
                <a:latin typeface="Calibri" panose="020F0502020204030204" pitchFamily="34" charset="0"/>
                <a:ea typeface="MS PGothic" charset="-128"/>
                <a:cs typeface="Arial" panose="020B0604020202020204" pitchFamily="34" charset="0"/>
              </a:rPr>
              <a:t>No money or time to collect necessary data</a:t>
            </a:r>
          </a:p>
          <a:p>
            <a:pPr marL="803275" lvl="1" indent="-346075">
              <a:spcBef>
                <a:spcPts val="900"/>
              </a:spcBef>
              <a:buClr>
                <a:schemeClr val="accent1"/>
              </a:buClr>
              <a:buSzTx/>
              <a:buFont typeface="Wingdings" panose="05000000000000000000" pitchFamily="2" charset="2"/>
              <a:buChar char="§"/>
            </a:pPr>
            <a:r>
              <a:rPr lang="en-US" altLang="x-none" sz="2800" dirty="0">
                <a:latin typeface="Calibri" panose="020F0502020204030204" pitchFamily="34" charset="0"/>
                <a:ea typeface="MS PGothic" charset="-128"/>
                <a:cs typeface="Arial" panose="020B0604020202020204" pitchFamily="34" charset="0"/>
              </a:rPr>
              <a:t>No room in text for qualitative reasons ‘why and how’</a:t>
            </a:r>
          </a:p>
          <a:p>
            <a:pPr marL="803275" lvl="1" indent="-346075">
              <a:spcBef>
                <a:spcPts val="900"/>
              </a:spcBef>
              <a:buClr>
                <a:schemeClr val="accent1"/>
              </a:buClr>
              <a:buSzTx/>
              <a:buFont typeface="Wingdings" panose="05000000000000000000" pitchFamily="2" charset="2"/>
              <a:buChar char="§"/>
            </a:pPr>
            <a:r>
              <a:rPr lang="en-US" altLang="x-none" sz="2800" dirty="0">
                <a:latin typeface="Calibri" panose="020F0502020204030204" pitchFamily="34" charset="0"/>
                <a:ea typeface="MS PGothic" charset="-128"/>
                <a:cs typeface="Arial" panose="020B0604020202020204" pitchFamily="34" charset="0"/>
              </a:rPr>
              <a:t>Do not have data on many of these issues</a:t>
            </a:r>
          </a:p>
          <a:p>
            <a:pPr marL="803275" lvl="1" indent="-346075">
              <a:spcBef>
                <a:spcPts val="900"/>
              </a:spcBef>
              <a:buClr>
                <a:schemeClr val="accent1"/>
              </a:buClr>
              <a:buSzTx/>
              <a:buFont typeface="Wingdings" panose="05000000000000000000" pitchFamily="2" charset="2"/>
              <a:buChar char="§"/>
            </a:pPr>
            <a:r>
              <a:rPr lang="en-US" altLang="x-none" sz="2800" dirty="0">
                <a:latin typeface="Calibri" panose="020F0502020204030204" pitchFamily="34" charset="0"/>
                <a:ea typeface="MS PGothic" charset="-128"/>
                <a:cs typeface="Arial" panose="020B0604020202020204" pitchFamily="34" charset="0"/>
              </a:rPr>
              <a:t>Do not want to know he answers or see these data</a:t>
            </a:r>
          </a:p>
          <a:p>
            <a:pPr marL="803275" lvl="1" indent="-346075">
              <a:spcBef>
                <a:spcPts val="900"/>
              </a:spcBef>
              <a:buClr>
                <a:schemeClr val="accent1"/>
              </a:buClr>
              <a:buFont typeface="Wingdings" panose="05000000000000000000" pitchFamily="2" charset="2"/>
              <a:buChar char="§"/>
            </a:pPr>
            <a:r>
              <a:rPr lang="en-US" altLang="x-none" sz="2800" dirty="0">
                <a:latin typeface="Calibri" panose="020F0502020204030204" pitchFamily="34" charset="0"/>
                <a:ea typeface="MS PGothic" charset="-128"/>
                <a:cs typeface="Arial" panose="020B0604020202020204" pitchFamily="34" charset="0"/>
              </a:rPr>
              <a:t>Requires culture change</a:t>
            </a:r>
          </a:p>
        </p:txBody>
      </p:sp>
    </p:spTree>
    <p:extLst>
      <p:ext uri="{BB962C8B-B14F-4D97-AF65-F5344CB8AC3E}">
        <p14:creationId xmlns:p14="http://schemas.microsoft.com/office/powerpoint/2010/main" val="1658013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914400"/>
          </a:xfrm>
        </p:spPr>
        <p:txBody>
          <a:bodyPr>
            <a:normAutofit fontScale="90000"/>
          </a:bodyPr>
          <a:lstStyle/>
          <a:p>
            <a:pPr algn="l"/>
            <a:r>
              <a:rPr lang="en-US" sz="3000" dirty="0">
                <a:latin typeface="+mn-lt"/>
              </a:rPr>
              <a:t>Why is it Important to Use the Expanded CONSORT? (or similar reporting approach)</a:t>
            </a:r>
          </a:p>
        </p:txBody>
      </p:sp>
      <p:sp>
        <p:nvSpPr>
          <p:cNvPr id="3" name="TextBox 2"/>
          <p:cNvSpPr txBox="1"/>
          <p:nvPr/>
        </p:nvSpPr>
        <p:spPr>
          <a:xfrm>
            <a:off x="838200" y="2105829"/>
            <a:ext cx="7850659" cy="4447371"/>
          </a:xfrm>
          <a:prstGeom prst="rect">
            <a:avLst/>
          </a:prstGeom>
          <a:noFill/>
        </p:spPr>
        <p:txBody>
          <a:bodyPr wrap="square" rtlCol="0">
            <a:spAutoFit/>
          </a:bodyPr>
          <a:lstStyle/>
          <a:p>
            <a:pPr marL="342900" indent="-342900">
              <a:spcAft>
                <a:spcPts val="1200"/>
              </a:spcAft>
              <a:buClr>
                <a:schemeClr val="accent1"/>
              </a:buClr>
              <a:buFont typeface="Wingdings" panose="05000000000000000000" pitchFamily="2" charset="2"/>
              <a:buChar char="§"/>
            </a:pPr>
            <a:r>
              <a:rPr lang="en-US" sz="2700" dirty="0"/>
              <a:t>To enhance transparency and indicate generalizability factors</a:t>
            </a:r>
          </a:p>
          <a:p>
            <a:pPr marL="342900" indent="-342900">
              <a:spcAft>
                <a:spcPts val="1200"/>
              </a:spcAft>
              <a:buClr>
                <a:schemeClr val="accent1"/>
              </a:buClr>
              <a:buFont typeface="Wingdings" panose="05000000000000000000" pitchFamily="2" charset="2"/>
              <a:buChar char="§"/>
            </a:pPr>
            <a:r>
              <a:rPr lang="en-US" sz="2700" dirty="0"/>
              <a:t>To increase the frequency and quality of </a:t>
            </a:r>
            <a:r>
              <a:rPr lang="en-US" sz="2700" dirty="0">
                <a:solidFill>
                  <a:srgbClr val="FF0000"/>
                </a:solidFill>
              </a:rPr>
              <a:t>external validity </a:t>
            </a:r>
            <a:r>
              <a:rPr lang="en-US" sz="2700" dirty="0"/>
              <a:t>reporting</a:t>
            </a:r>
          </a:p>
          <a:p>
            <a:pPr marL="342900" indent="-342900">
              <a:spcAft>
                <a:spcPts val="1200"/>
              </a:spcAft>
              <a:buClr>
                <a:schemeClr val="accent1"/>
              </a:buClr>
              <a:buFont typeface="Wingdings" panose="05000000000000000000" pitchFamily="2" charset="2"/>
              <a:buChar char="§"/>
            </a:pPr>
            <a:r>
              <a:rPr lang="en-US" sz="2700" dirty="0"/>
              <a:t>To address the </a:t>
            </a:r>
            <a:r>
              <a:rPr lang="en-US" sz="2700" dirty="0">
                <a:solidFill>
                  <a:srgbClr val="FF0000"/>
                </a:solidFill>
              </a:rPr>
              <a:t>replication failure </a:t>
            </a:r>
            <a:r>
              <a:rPr lang="en-US" sz="2700" dirty="0"/>
              <a:t>crisis</a:t>
            </a:r>
          </a:p>
          <a:p>
            <a:pPr marL="342900" indent="-342900">
              <a:spcAft>
                <a:spcPts val="1200"/>
              </a:spcAft>
              <a:buClr>
                <a:schemeClr val="accent1"/>
              </a:buClr>
              <a:buFont typeface="Wingdings" panose="05000000000000000000" pitchFamily="2" charset="2"/>
              <a:buChar char="§"/>
            </a:pPr>
            <a:r>
              <a:rPr lang="en-US" sz="2700" dirty="0"/>
              <a:t>To succinctly and visually summarize key reporting issues</a:t>
            </a:r>
          </a:p>
          <a:p>
            <a:pPr marL="342900" indent="-342900">
              <a:buClr>
                <a:schemeClr val="accent1"/>
              </a:buClr>
              <a:buFont typeface="Wingdings" panose="05000000000000000000" pitchFamily="2" charset="2"/>
              <a:buChar char="§"/>
            </a:pPr>
            <a:r>
              <a:rPr lang="en-US" sz="2700" dirty="0"/>
              <a:t>To align with evolving </a:t>
            </a:r>
            <a:r>
              <a:rPr lang="en-US" sz="2700" dirty="0">
                <a:solidFill>
                  <a:srgbClr val="FF0000"/>
                </a:solidFill>
              </a:rPr>
              <a:t>D&amp;I reporting </a:t>
            </a:r>
            <a:r>
              <a:rPr lang="en-US" sz="2700" dirty="0"/>
              <a:t>criteria (</a:t>
            </a:r>
            <a:r>
              <a:rPr lang="en-US" sz="2700" dirty="0" err="1"/>
              <a:t>StaRI</a:t>
            </a:r>
            <a:r>
              <a:rPr lang="en-US" sz="2700" dirty="0"/>
              <a:t>)</a:t>
            </a:r>
          </a:p>
        </p:txBody>
      </p:sp>
    </p:spTree>
    <p:extLst>
      <p:ext uri="{BB962C8B-B14F-4D97-AF65-F5344CB8AC3E}">
        <p14:creationId xmlns:p14="http://schemas.microsoft.com/office/powerpoint/2010/main" val="20755528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610600" cy="914400"/>
          </a:xfrm>
        </p:spPr>
        <p:txBody>
          <a:bodyPr>
            <a:normAutofit fontScale="90000"/>
          </a:bodyPr>
          <a:lstStyle/>
          <a:p>
            <a:pPr algn="l"/>
            <a:r>
              <a:rPr lang="en-US" sz="2800" dirty="0">
                <a:latin typeface="+mn-lt"/>
              </a:rPr>
              <a:t>Standardized Criteria for Reporting </a:t>
            </a:r>
            <a:br>
              <a:rPr lang="en-US" sz="2800" dirty="0">
                <a:latin typeface="+mn-lt"/>
              </a:rPr>
            </a:br>
            <a:r>
              <a:rPr lang="en-US" sz="2800" dirty="0">
                <a:latin typeface="+mn-lt"/>
              </a:rPr>
              <a:t>Implementation Research (</a:t>
            </a:r>
            <a:r>
              <a:rPr lang="en-US" sz="2800" dirty="0" err="1">
                <a:latin typeface="+mn-lt"/>
              </a:rPr>
              <a:t>StaRI</a:t>
            </a:r>
            <a:r>
              <a:rPr lang="en-US" sz="2800" dirty="0">
                <a:latin typeface="+mn-lt"/>
              </a:rPr>
              <a:t>)</a:t>
            </a:r>
          </a:p>
        </p:txBody>
      </p:sp>
      <p:sp>
        <p:nvSpPr>
          <p:cNvPr id="7" name="TextBox 6"/>
          <p:cNvSpPr txBox="1"/>
          <p:nvPr/>
        </p:nvSpPr>
        <p:spPr>
          <a:xfrm>
            <a:off x="152400" y="1981200"/>
            <a:ext cx="8839200" cy="4078039"/>
          </a:xfrm>
          <a:prstGeom prst="rect">
            <a:avLst/>
          </a:prstGeom>
          <a:noFill/>
        </p:spPr>
        <p:txBody>
          <a:bodyPr wrap="square" rtlCol="0">
            <a:spAutoFit/>
          </a:bodyPr>
          <a:lstStyle/>
          <a:p>
            <a:pPr lvl="1">
              <a:spcBef>
                <a:spcPts val="900"/>
              </a:spcBef>
              <a:buClr>
                <a:schemeClr val="accent1"/>
              </a:buClr>
              <a:buSzTx/>
            </a:pPr>
            <a:r>
              <a:rPr lang="en-US" altLang="x-none" sz="2800" dirty="0">
                <a:latin typeface="Calibri" panose="020F0502020204030204" pitchFamily="34" charset="0"/>
                <a:ea typeface="MS PGothic" charset="-128"/>
                <a:cs typeface="Arial" panose="020B0604020202020204" pitchFamily="34" charset="0"/>
              </a:rPr>
              <a:t>27 reporting criteria identified by systematic review and international experts, including:</a:t>
            </a:r>
          </a:p>
          <a:p>
            <a:pPr marL="1371600" lvl="2" indent="-457200">
              <a:spcBef>
                <a:spcPts val="600"/>
              </a:spcBef>
              <a:buClr>
                <a:schemeClr val="accent1"/>
              </a:buClr>
              <a:buFont typeface="Wingdings" panose="05000000000000000000" pitchFamily="2" charset="2"/>
              <a:buChar char="§"/>
            </a:pPr>
            <a:r>
              <a:rPr lang="en-US" altLang="x-none" sz="2400" dirty="0">
                <a:latin typeface="Calibri" panose="020F0502020204030204" pitchFamily="34" charset="0"/>
                <a:ea typeface="MS PGothic" charset="-128"/>
                <a:cs typeface="Arial" panose="020B0604020202020204" pitchFamily="34" charset="0"/>
              </a:rPr>
              <a:t>both implementation strategies and intervention effects</a:t>
            </a:r>
          </a:p>
          <a:p>
            <a:pPr marL="1371600" lvl="2" indent="-457200">
              <a:spcBef>
                <a:spcPts val="600"/>
              </a:spcBef>
              <a:buClr>
                <a:schemeClr val="accent1"/>
              </a:buClr>
              <a:buFont typeface="Wingdings" panose="05000000000000000000" pitchFamily="2" charset="2"/>
              <a:buChar char="§"/>
            </a:pPr>
            <a:r>
              <a:rPr lang="en-US" altLang="x-none" sz="2400" dirty="0">
                <a:latin typeface="Calibri" panose="020F0502020204030204" pitchFamily="34" charset="0"/>
                <a:ea typeface="MS PGothic" charset="-128"/>
                <a:cs typeface="Arial" panose="020B0604020202020204" pitchFamily="34" charset="0"/>
              </a:rPr>
              <a:t>related to, but </a:t>
            </a:r>
            <a:r>
              <a:rPr lang="en-US" altLang="x-none" sz="2400" dirty="0">
                <a:solidFill>
                  <a:srgbClr val="C00000"/>
                </a:solidFill>
                <a:latin typeface="Calibri" panose="020F0502020204030204" pitchFamily="34" charset="0"/>
                <a:ea typeface="MS PGothic" charset="-128"/>
                <a:cs typeface="Arial" panose="020B0604020202020204" pitchFamily="34" charset="0"/>
              </a:rPr>
              <a:t>expansion of, CONSORT </a:t>
            </a:r>
            <a:r>
              <a:rPr lang="en-US" altLang="x-none" sz="2400" dirty="0">
                <a:latin typeface="Calibri" panose="020F0502020204030204" pitchFamily="34" charset="0"/>
                <a:ea typeface="MS PGothic" charset="-128"/>
                <a:cs typeface="Arial" panose="020B0604020202020204" pitchFamily="34" charset="0"/>
              </a:rPr>
              <a:t>criteria</a:t>
            </a:r>
          </a:p>
          <a:p>
            <a:pPr marL="1371600" lvl="2" indent="-457200">
              <a:spcBef>
                <a:spcPts val="600"/>
              </a:spcBef>
              <a:buClr>
                <a:schemeClr val="accent1"/>
              </a:buClr>
              <a:buFont typeface="Wingdings" panose="05000000000000000000" pitchFamily="2" charset="2"/>
              <a:buChar char="§"/>
            </a:pPr>
            <a:r>
              <a:rPr lang="en-US" altLang="x-none" sz="2400" dirty="0">
                <a:latin typeface="Calibri" panose="020F0502020204030204" pitchFamily="34" charset="0"/>
                <a:ea typeface="MS PGothic" charset="-128"/>
                <a:cs typeface="Arial" panose="020B0604020202020204" pitchFamily="34" charset="0"/>
              </a:rPr>
              <a:t>reporting of </a:t>
            </a:r>
            <a:r>
              <a:rPr lang="en-US" altLang="x-none" sz="2400" dirty="0">
                <a:solidFill>
                  <a:srgbClr val="C00000"/>
                </a:solidFill>
                <a:latin typeface="Calibri" panose="020F0502020204030204" pitchFamily="34" charset="0"/>
                <a:ea typeface="MS PGothic" charset="-128"/>
                <a:cs typeface="Arial" panose="020B0604020202020204" pitchFamily="34" charset="0"/>
              </a:rPr>
              <a:t>context, including SDOH and policy issues</a:t>
            </a:r>
          </a:p>
          <a:p>
            <a:pPr marL="1371600" lvl="2" indent="-457200">
              <a:spcBef>
                <a:spcPts val="600"/>
              </a:spcBef>
              <a:buClr>
                <a:schemeClr val="accent1"/>
              </a:buClr>
              <a:buFont typeface="Wingdings" panose="05000000000000000000" pitchFamily="2" charset="2"/>
              <a:buChar char="§"/>
            </a:pPr>
            <a:r>
              <a:rPr lang="en-US" altLang="x-none" sz="2400" dirty="0">
                <a:latin typeface="Calibri" panose="020F0502020204030204" pitchFamily="34" charset="0"/>
                <a:ea typeface="MS PGothic" charset="-128"/>
                <a:cs typeface="Arial" panose="020B0604020202020204" pitchFamily="34" charset="0"/>
              </a:rPr>
              <a:t>cost and economic outcomes</a:t>
            </a:r>
          </a:p>
          <a:p>
            <a:pPr marL="1371600" lvl="2" indent="-457200">
              <a:spcBef>
                <a:spcPts val="600"/>
              </a:spcBef>
              <a:buClr>
                <a:schemeClr val="accent1"/>
              </a:buClr>
              <a:buFont typeface="Wingdings" panose="05000000000000000000" pitchFamily="2" charset="2"/>
              <a:buChar char="§"/>
            </a:pPr>
            <a:r>
              <a:rPr lang="en-US" altLang="x-none" sz="2400" dirty="0">
                <a:latin typeface="Calibri" panose="020F0502020204030204" pitchFamily="34" charset="0"/>
                <a:ea typeface="MS PGothic" charset="-128"/>
                <a:cs typeface="Arial" panose="020B0604020202020204" pitchFamily="34" charset="0"/>
              </a:rPr>
              <a:t>fidelity and </a:t>
            </a:r>
            <a:r>
              <a:rPr lang="en-US" altLang="x-none" sz="2400" dirty="0">
                <a:solidFill>
                  <a:srgbClr val="C00000"/>
                </a:solidFill>
                <a:latin typeface="Calibri" panose="020F0502020204030204" pitchFamily="34" charset="0"/>
                <a:ea typeface="MS PGothic" charset="-128"/>
                <a:cs typeface="Arial" panose="020B0604020202020204" pitchFamily="34" charset="0"/>
              </a:rPr>
              <a:t>adaptations</a:t>
            </a:r>
          </a:p>
          <a:p>
            <a:pPr marL="1371600" lvl="2" indent="-457200">
              <a:spcBef>
                <a:spcPts val="600"/>
              </a:spcBef>
              <a:buClr>
                <a:schemeClr val="accent1"/>
              </a:buClr>
              <a:buFont typeface="Wingdings" panose="05000000000000000000" pitchFamily="2" charset="2"/>
              <a:buChar char="§"/>
            </a:pPr>
            <a:r>
              <a:rPr lang="en-US" altLang="x-none" sz="2400" dirty="0">
                <a:latin typeface="Calibri" panose="020F0502020204030204" pitchFamily="34" charset="0"/>
                <a:ea typeface="MS PGothic" charset="-128"/>
                <a:cs typeface="Arial" panose="020B0604020202020204" pitchFamily="34" charset="0"/>
              </a:rPr>
              <a:t>harm and unintended effects</a:t>
            </a:r>
          </a:p>
          <a:p>
            <a:pPr marL="1371600" lvl="2" indent="-457200">
              <a:spcBef>
                <a:spcPts val="600"/>
              </a:spcBef>
              <a:buClr>
                <a:schemeClr val="accent1"/>
              </a:buClr>
              <a:buFont typeface="Wingdings" panose="05000000000000000000" pitchFamily="2" charset="2"/>
              <a:buChar char="§"/>
            </a:pPr>
            <a:r>
              <a:rPr lang="en-US" altLang="x-none" sz="2400" dirty="0">
                <a:solidFill>
                  <a:srgbClr val="FF0000"/>
                </a:solidFill>
                <a:latin typeface="Calibri" panose="020F0502020204030204" pitchFamily="34" charset="0"/>
                <a:ea typeface="MS PGothic" charset="-128"/>
                <a:cs typeface="Arial" panose="020B0604020202020204" pitchFamily="34" charset="0"/>
              </a:rPr>
              <a:t>representativeness</a:t>
            </a:r>
            <a:r>
              <a:rPr lang="en-US" altLang="x-none" sz="2400" dirty="0">
                <a:latin typeface="Calibri" panose="020F0502020204030204" pitchFamily="34" charset="0"/>
                <a:ea typeface="MS PGothic" charset="-128"/>
                <a:cs typeface="Arial" panose="020B0604020202020204" pitchFamily="34" charset="0"/>
              </a:rPr>
              <a:t> and estimated scalability</a:t>
            </a:r>
          </a:p>
        </p:txBody>
      </p:sp>
      <p:sp>
        <p:nvSpPr>
          <p:cNvPr id="4" name="TextBox 3"/>
          <p:cNvSpPr txBox="1"/>
          <p:nvPr/>
        </p:nvSpPr>
        <p:spPr>
          <a:xfrm>
            <a:off x="609600" y="6248400"/>
            <a:ext cx="8534400" cy="584775"/>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Pinnock H. Barwick M, Carpenter CR, Eldridge S, </a:t>
            </a:r>
            <a:r>
              <a:rPr lang="en-US" sz="1600" dirty="0" err="1">
                <a:latin typeface="Arial" panose="020B0604020202020204" pitchFamily="34" charset="0"/>
                <a:cs typeface="Arial" panose="020B0604020202020204" pitchFamily="34" charset="0"/>
              </a:rPr>
              <a:t>Grandes</a:t>
            </a:r>
            <a:r>
              <a:rPr lang="en-US" sz="1600" dirty="0">
                <a:latin typeface="Arial" panose="020B0604020202020204" pitchFamily="34" charset="0"/>
                <a:cs typeface="Arial" panose="020B0604020202020204" pitchFamily="34" charset="0"/>
              </a:rPr>
              <a:t> G, et al. Standards for reporting implementation studies (</a:t>
            </a:r>
            <a:r>
              <a:rPr lang="en-US" sz="1600" dirty="0" err="1">
                <a:latin typeface="Arial" panose="020B0604020202020204" pitchFamily="34" charset="0"/>
                <a:cs typeface="Arial" panose="020B0604020202020204" pitchFamily="34" charset="0"/>
              </a:rPr>
              <a:t>StaRI</a:t>
            </a:r>
            <a:r>
              <a:rPr lang="en-US" sz="1600" dirty="0">
                <a:latin typeface="Arial" panose="020B0604020202020204" pitchFamily="34" charset="0"/>
                <a:cs typeface="Arial" panose="020B0604020202020204" pitchFamily="34" charset="0"/>
              </a:rPr>
              <a:t>) statement.  BMJ 2017;356:i6795.</a:t>
            </a:r>
          </a:p>
        </p:txBody>
      </p:sp>
    </p:spTree>
    <p:extLst>
      <p:ext uri="{BB962C8B-B14F-4D97-AF65-F5344CB8AC3E}">
        <p14:creationId xmlns:p14="http://schemas.microsoft.com/office/powerpoint/2010/main" val="20750634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838200"/>
          </a:xfrm>
        </p:spPr>
        <p:txBody>
          <a:bodyPr>
            <a:normAutofit/>
          </a:bodyPr>
          <a:lstStyle/>
          <a:p>
            <a:pPr algn="l"/>
            <a:r>
              <a:rPr lang="en-US" sz="3200" dirty="0">
                <a:latin typeface="+mn-lt"/>
              </a:rPr>
              <a:t>Summary</a:t>
            </a:r>
          </a:p>
        </p:txBody>
      </p:sp>
      <p:sp>
        <p:nvSpPr>
          <p:cNvPr id="3" name="Content Placeholder 2"/>
          <p:cNvSpPr>
            <a:spLocks noGrp="1"/>
          </p:cNvSpPr>
          <p:nvPr>
            <p:ph sz="half" idx="1"/>
          </p:nvPr>
        </p:nvSpPr>
        <p:spPr>
          <a:xfrm>
            <a:off x="762000" y="1752600"/>
            <a:ext cx="7010400" cy="4067176"/>
          </a:xfrm>
        </p:spPr>
        <p:txBody>
          <a:bodyPr>
            <a:normAutofit fontScale="92500"/>
          </a:bodyPr>
          <a:lstStyle/>
          <a:p>
            <a:endParaRPr lang="en-US" dirty="0"/>
          </a:p>
          <a:p>
            <a:pPr>
              <a:buClr>
                <a:schemeClr val="accent1"/>
              </a:buClr>
              <a:buFont typeface="Wingdings" panose="05000000000000000000" pitchFamily="2" charset="2"/>
              <a:buChar char="§"/>
            </a:pPr>
            <a:r>
              <a:rPr lang="en-US" dirty="0"/>
              <a:t>The Expanded CONSORT provides an efficient, transparent way to summarize key contextual and external validity issues</a:t>
            </a:r>
          </a:p>
          <a:p>
            <a:pPr>
              <a:buClr>
                <a:schemeClr val="accent1"/>
              </a:buClr>
              <a:buFont typeface="Wingdings" panose="05000000000000000000" pitchFamily="2" charset="2"/>
              <a:buChar char="§"/>
            </a:pPr>
            <a:endParaRPr lang="en-US" sz="2600" dirty="0"/>
          </a:p>
          <a:p>
            <a:pPr>
              <a:buClr>
                <a:schemeClr val="accent1"/>
              </a:buClr>
              <a:buFont typeface="Wingdings" panose="05000000000000000000" pitchFamily="2" charset="2"/>
              <a:buChar char="§"/>
            </a:pPr>
            <a:r>
              <a:rPr lang="en-US" dirty="0"/>
              <a:t>Greater use of it, along with </a:t>
            </a:r>
            <a:r>
              <a:rPr lang="en-US" dirty="0" err="1"/>
              <a:t>StaRI</a:t>
            </a:r>
            <a:r>
              <a:rPr lang="en-US" dirty="0"/>
              <a:t> and similar checklists, can enhance the quality of reporting and attention to these key D&amp;I issues</a:t>
            </a:r>
          </a:p>
        </p:txBody>
      </p:sp>
    </p:spTree>
    <p:extLst>
      <p:ext uri="{BB962C8B-B14F-4D97-AF65-F5344CB8AC3E}">
        <p14:creationId xmlns:p14="http://schemas.microsoft.com/office/powerpoint/2010/main" val="11280710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838200"/>
          </a:xfrm>
        </p:spPr>
        <p:txBody>
          <a:bodyPr>
            <a:normAutofit/>
          </a:bodyPr>
          <a:lstStyle/>
          <a:p>
            <a:pPr algn="l"/>
            <a:r>
              <a:rPr lang="en-US" sz="3200" dirty="0">
                <a:latin typeface="+mn-lt"/>
              </a:rPr>
              <a:t>Questions? Comments? I’m all ears.</a:t>
            </a:r>
          </a:p>
        </p:txBody>
      </p:sp>
      <p:pic>
        <p:nvPicPr>
          <p:cNvPr id="3"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200" y="2057400"/>
            <a:ext cx="5062716" cy="444279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2959402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838200"/>
          </a:xfrm>
        </p:spPr>
        <p:txBody>
          <a:bodyPr>
            <a:normAutofit/>
          </a:bodyPr>
          <a:lstStyle/>
          <a:p>
            <a:pPr algn="l"/>
            <a:r>
              <a:rPr lang="en-US" sz="3200" dirty="0">
                <a:latin typeface="+mn-lt"/>
              </a:rPr>
              <a:t>References and Resources</a:t>
            </a:r>
          </a:p>
        </p:txBody>
      </p:sp>
    </p:spTree>
    <p:extLst>
      <p:ext uri="{BB962C8B-B14F-4D97-AF65-F5344CB8AC3E}">
        <p14:creationId xmlns:p14="http://schemas.microsoft.com/office/powerpoint/2010/main" val="841741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457" y="990600"/>
            <a:ext cx="8229600" cy="838200"/>
          </a:xfrm>
        </p:spPr>
        <p:txBody>
          <a:bodyPr>
            <a:normAutofit/>
          </a:bodyPr>
          <a:lstStyle/>
          <a:p>
            <a:pPr algn="l"/>
            <a:r>
              <a:rPr lang="en-US" sz="3200" dirty="0">
                <a:latin typeface="+mn-lt"/>
              </a:rPr>
              <a:t>WHY Are These Important?</a:t>
            </a:r>
          </a:p>
        </p:txBody>
      </p:sp>
      <p:sp>
        <p:nvSpPr>
          <p:cNvPr id="3" name="Content Placeholder 2"/>
          <p:cNvSpPr>
            <a:spLocks noGrp="1"/>
          </p:cNvSpPr>
          <p:nvPr>
            <p:ph sz="half" idx="1"/>
          </p:nvPr>
        </p:nvSpPr>
        <p:spPr>
          <a:xfrm>
            <a:off x="1066800" y="1905000"/>
            <a:ext cx="7162800" cy="4068763"/>
          </a:xfrm>
        </p:spPr>
        <p:txBody>
          <a:bodyPr>
            <a:normAutofit lnSpcReduction="10000"/>
          </a:bodyPr>
          <a:lstStyle/>
          <a:p>
            <a:endParaRPr lang="en-US" dirty="0"/>
          </a:p>
          <a:p>
            <a:pPr>
              <a:buClr>
                <a:schemeClr val="accent1"/>
              </a:buClr>
              <a:buFont typeface="Wingdings" panose="05000000000000000000" pitchFamily="2" charset="2"/>
              <a:buChar char="§"/>
            </a:pPr>
            <a:r>
              <a:rPr lang="en-US" dirty="0"/>
              <a:t>Understanding Context</a:t>
            </a:r>
          </a:p>
          <a:p>
            <a:pPr>
              <a:buClr>
                <a:schemeClr val="accent1"/>
              </a:buClr>
              <a:buFont typeface="Wingdings" panose="05000000000000000000" pitchFamily="2" charset="2"/>
              <a:buChar char="§"/>
            </a:pPr>
            <a:endParaRPr lang="en-US" dirty="0"/>
          </a:p>
          <a:p>
            <a:pPr>
              <a:buClr>
                <a:schemeClr val="accent1"/>
              </a:buClr>
              <a:buFont typeface="Wingdings" panose="05000000000000000000" pitchFamily="2" charset="2"/>
              <a:buChar char="§"/>
            </a:pPr>
            <a:r>
              <a:rPr lang="en-US" dirty="0"/>
              <a:t>Generalizability </a:t>
            </a:r>
          </a:p>
          <a:p>
            <a:pPr>
              <a:buClr>
                <a:schemeClr val="accent1"/>
              </a:buClr>
              <a:buFont typeface="Wingdings" panose="05000000000000000000" pitchFamily="2" charset="2"/>
              <a:buChar char="§"/>
            </a:pPr>
            <a:endParaRPr lang="en-US" dirty="0"/>
          </a:p>
          <a:p>
            <a:pPr>
              <a:buClr>
                <a:schemeClr val="accent1"/>
              </a:buClr>
              <a:buFont typeface="Wingdings" panose="05000000000000000000" pitchFamily="2" charset="2"/>
              <a:buChar char="§"/>
            </a:pPr>
            <a:r>
              <a:rPr lang="en-US" dirty="0"/>
              <a:t>Transparency in Reporting</a:t>
            </a:r>
          </a:p>
          <a:p>
            <a:pPr>
              <a:buClr>
                <a:schemeClr val="accent1"/>
              </a:buClr>
              <a:buFont typeface="Wingdings" panose="05000000000000000000" pitchFamily="2" charset="2"/>
              <a:buChar char="§"/>
            </a:pPr>
            <a:endParaRPr lang="en-US" dirty="0"/>
          </a:p>
          <a:p>
            <a:pPr>
              <a:buClr>
                <a:schemeClr val="accent1"/>
              </a:buClr>
              <a:buFont typeface="Wingdings" panose="05000000000000000000" pitchFamily="2" charset="2"/>
              <a:buChar char="§"/>
            </a:pPr>
            <a:r>
              <a:rPr lang="en-US" dirty="0"/>
              <a:t>Address Failure to Replicate</a:t>
            </a:r>
          </a:p>
        </p:txBody>
      </p:sp>
    </p:spTree>
    <p:extLst>
      <p:ext uri="{BB962C8B-B14F-4D97-AF65-F5344CB8AC3E}">
        <p14:creationId xmlns:p14="http://schemas.microsoft.com/office/powerpoint/2010/main" val="2017322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610600" cy="990600"/>
          </a:xfrm>
        </p:spPr>
        <p:txBody>
          <a:bodyPr>
            <a:normAutofit/>
          </a:bodyPr>
          <a:lstStyle/>
          <a:p>
            <a:pPr algn="l"/>
            <a:r>
              <a:rPr lang="en-US" sz="2600" dirty="0">
                <a:latin typeface="+mn-lt"/>
              </a:rPr>
              <a:t>The RE-AIM Framework and External Validity Reporting</a:t>
            </a:r>
            <a:br>
              <a:rPr lang="en-US" sz="2800" dirty="0">
                <a:latin typeface="+mn-lt"/>
              </a:rPr>
            </a:br>
            <a:r>
              <a:rPr lang="en-US" sz="2000" dirty="0">
                <a:latin typeface="+mn-lt"/>
              </a:rPr>
              <a:t>www.re-aim.org</a:t>
            </a:r>
          </a:p>
        </p:txBody>
      </p:sp>
      <p:sp>
        <p:nvSpPr>
          <p:cNvPr id="6" name="TextBox 5"/>
          <p:cNvSpPr txBox="1"/>
          <p:nvPr/>
        </p:nvSpPr>
        <p:spPr>
          <a:xfrm>
            <a:off x="457200" y="1981200"/>
            <a:ext cx="8153400" cy="3867725"/>
          </a:xfrm>
          <a:prstGeom prst="rect">
            <a:avLst/>
          </a:prstGeom>
          <a:noFill/>
        </p:spPr>
        <p:txBody>
          <a:bodyPr wrap="square" rtlCol="0">
            <a:spAutoFit/>
          </a:bodyPr>
          <a:lstStyle/>
          <a:p>
            <a:pPr>
              <a:spcAft>
                <a:spcPts val="1200"/>
              </a:spcAft>
            </a:pPr>
            <a:r>
              <a:rPr lang="en-US" sz="2400" dirty="0">
                <a:latin typeface="Arial" panose="020B0604020202020204" pitchFamily="34" charset="0"/>
                <a:cs typeface="Arial" panose="020B0604020202020204" pitchFamily="34" charset="0"/>
              </a:rPr>
              <a:t>Focus on </a:t>
            </a:r>
            <a:r>
              <a:rPr lang="en-US" sz="2400" u="sng" dirty="0">
                <a:latin typeface="Arial" panose="020B0604020202020204" pitchFamily="34" charset="0"/>
                <a:cs typeface="Arial" panose="020B0604020202020204" pitchFamily="34" charset="0"/>
              </a:rPr>
              <a:t>enhancing</a:t>
            </a:r>
            <a:r>
              <a:rPr lang="en-US" sz="2400" b="1" dirty="0">
                <a:latin typeface="Arial" panose="020B0604020202020204" pitchFamily="34" charset="0"/>
                <a:cs typeface="Arial" panose="020B0604020202020204" pitchFamily="34" charset="0"/>
              </a:rPr>
              <a:t>:</a:t>
            </a:r>
            <a:endParaRPr lang="en-US" sz="2400" b="1" i="1" dirty="0">
              <a:latin typeface="Arial" panose="020B0604020202020204" pitchFamily="34" charset="0"/>
              <a:cs typeface="Arial" panose="020B0604020202020204" pitchFamily="34" charset="0"/>
            </a:endParaRPr>
          </a:p>
          <a:p>
            <a:pPr lvl="1">
              <a:spcAft>
                <a:spcPts val="400"/>
              </a:spcAft>
              <a:buClr>
                <a:schemeClr val="accent1"/>
              </a:buClr>
            </a:pPr>
            <a:r>
              <a:rPr lang="en-US" sz="2200" b="1" u="sng" dirty="0">
                <a:latin typeface="Arial" panose="020B0604020202020204" pitchFamily="34" charset="0"/>
                <a:cs typeface="Arial" panose="020B0604020202020204" pitchFamily="34" charset="0"/>
              </a:rPr>
              <a:t>R</a:t>
            </a:r>
            <a:r>
              <a:rPr lang="en-US" sz="2200" b="1" dirty="0">
                <a:latin typeface="Arial" panose="020B0604020202020204" pitchFamily="34" charset="0"/>
                <a:cs typeface="Arial" panose="020B0604020202020204" pitchFamily="34" charset="0"/>
              </a:rPr>
              <a:t>each</a:t>
            </a:r>
            <a:r>
              <a:rPr lang="en-US" sz="2200" dirty="0">
                <a:latin typeface="Arial" panose="020B0604020202020204" pitchFamily="34" charset="0"/>
                <a:cs typeface="Arial" panose="020B0604020202020204" pitchFamily="34" charset="0"/>
              </a:rPr>
              <a:t> – </a:t>
            </a:r>
            <a:r>
              <a:rPr lang="en-US" sz="2200" dirty="0">
                <a:solidFill>
                  <a:schemeClr val="accent2">
                    <a:lumMod val="75000"/>
                  </a:schemeClr>
                </a:solidFill>
                <a:latin typeface="Arial" panose="020B0604020202020204" pitchFamily="34" charset="0"/>
                <a:cs typeface="Arial" panose="020B0604020202020204" pitchFamily="34" charset="0"/>
              </a:rPr>
              <a:t>Participation rates </a:t>
            </a:r>
            <a:r>
              <a:rPr lang="en-US" sz="2200" dirty="0">
                <a:latin typeface="Arial" panose="020B0604020202020204" pitchFamily="34" charset="0"/>
                <a:cs typeface="Arial" panose="020B0604020202020204" pitchFamily="34" charset="0"/>
              </a:rPr>
              <a:t>and </a:t>
            </a:r>
            <a:r>
              <a:rPr lang="en-US" sz="2200" dirty="0">
                <a:solidFill>
                  <a:schemeClr val="accent2">
                    <a:lumMod val="75000"/>
                  </a:schemeClr>
                </a:solidFill>
                <a:latin typeface="Arial" panose="020B0604020202020204" pitchFamily="34" charset="0"/>
                <a:cs typeface="Arial" panose="020B0604020202020204" pitchFamily="34" charset="0"/>
              </a:rPr>
              <a:t>representativeness</a:t>
            </a:r>
          </a:p>
          <a:p>
            <a:pPr lvl="1">
              <a:spcAft>
                <a:spcPts val="400"/>
              </a:spcAft>
              <a:buClr>
                <a:schemeClr val="accent1"/>
              </a:buClr>
            </a:pPr>
            <a:r>
              <a:rPr lang="en-US" sz="2200" b="1" u="sng" dirty="0">
                <a:latin typeface="Arial" panose="020B0604020202020204" pitchFamily="34" charset="0"/>
                <a:cs typeface="Arial" panose="020B0604020202020204" pitchFamily="34" charset="0"/>
              </a:rPr>
              <a:t>E</a:t>
            </a:r>
            <a:r>
              <a:rPr lang="en-US" sz="2200" b="1" dirty="0">
                <a:latin typeface="Arial" panose="020B0604020202020204" pitchFamily="34" charset="0"/>
                <a:cs typeface="Arial" panose="020B0604020202020204" pitchFamily="34" charset="0"/>
              </a:rPr>
              <a:t>ffectiveness</a:t>
            </a:r>
            <a:r>
              <a:rPr lang="en-US" sz="2200" b="1" i="1" dirty="0">
                <a:latin typeface="Arial" panose="020B0604020202020204" pitchFamily="34" charset="0"/>
                <a:cs typeface="Arial" panose="020B0604020202020204" pitchFamily="34" charset="0"/>
              </a:rPr>
              <a:t> </a:t>
            </a:r>
            <a:r>
              <a:rPr lang="en-US" sz="2200" i="1"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Breadth (quality of life), </a:t>
            </a:r>
            <a:r>
              <a:rPr lang="en-US" sz="2200" dirty="0">
                <a:solidFill>
                  <a:schemeClr val="tx1">
                    <a:lumMod val="95000"/>
                    <a:lumOff val="5000"/>
                  </a:schemeClr>
                </a:solidFill>
                <a:latin typeface="Arial" panose="020B0604020202020204" pitchFamily="34" charset="0"/>
                <a:cs typeface="Arial" panose="020B0604020202020204" pitchFamily="34" charset="0"/>
              </a:rPr>
              <a:t>including negative or unintended</a:t>
            </a:r>
            <a:r>
              <a:rPr lang="en-US" sz="2200" b="1" dirty="0">
                <a:solidFill>
                  <a:schemeClr val="accent2">
                    <a:lumMod val="75000"/>
                  </a:schemeClr>
                </a:solidFill>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effects</a:t>
            </a:r>
          </a:p>
          <a:p>
            <a:pPr lvl="1">
              <a:spcAft>
                <a:spcPts val="400"/>
              </a:spcAft>
              <a:buClr>
                <a:schemeClr val="accent1"/>
              </a:buClr>
            </a:pPr>
            <a:r>
              <a:rPr lang="en-US" sz="2200" b="1" u="sng" dirty="0">
                <a:latin typeface="Arial" panose="020B0604020202020204" pitchFamily="34" charset="0"/>
                <a:cs typeface="Arial" panose="020B0604020202020204" pitchFamily="34" charset="0"/>
              </a:rPr>
              <a:t>A</a:t>
            </a:r>
            <a:r>
              <a:rPr lang="en-US" sz="2200" b="1" dirty="0">
                <a:latin typeface="Arial" panose="020B0604020202020204" pitchFamily="34" charset="0"/>
                <a:cs typeface="Arial" panose="020B0604020202020204" pitchFamily="34" charset="0"/>
              </a:rPr>
              <a:t>doption</a:t>
            </a:r>
            <a:r>
              <a:rPr lang="en-US" sz="2200" dirty="0">
                <a:latin typeface="Arial" panose="020B0604020202020204" pitchFamily="34" charset="0"/>
                <a:cs typeface="Arial" panose="020B0604020202020204" pitchFamily="34" charset="0"/>
              </a:rPr>
              <a:t> - </a:t>
            </a:r>
            <a:r>
              <a:rPr lang="en-US" sz="2200" dirty="0">
                <a:solidFill>
                  <a:schemeClr val="accent2">
                    <a:lumMod val="75000"/>
                  </a:schemeClr>
                </a:solidFill>
                <a:latin typeface="Arial" panose="020B0604020202020204" pitchFamily="34" charset="0"/>
                <a:cs typeface="Arial" panose="020B0604020202020204" pitchFamily="34" charset="0"/>
              </a:rPr>
              <a:t>Setting and staff </a:t>
            </a:r>
            <a:r>
              <a:rPr lang="en-US" sz="2200" dirty="0">
                <a:latin typeface="Arial" panose="020B0604020202020204" pitchFamily="34" charset="0"/>
                <a:cs typeface="Arial" panose="020B0604020202020204" pitchFamily="34" charset="0"/>
              </a:rPr>
              <a:t>participation rate and representativeness</a:t>
            </a:r>
          </a:p>
          <a:p>
            <a:pPr lvl="1">
              <a:spcAft>
                <a:spcPts val="400"/>
              </a:spcAft>
              <a:buClr>
                <a:schemeClr val="accent1"/>
              </a:buClr>
            </a:pPr>
            <a:r>
              <a:rPr lang="en-US" sz="2200" b="1" u="sng" dirty="0">
                <a:latin typeface="Arial" panose="020B0604020202020204" pitchFamily="34" charset="0"/>
                <a:cs typeface="Arial" panose="020B0604020202020204" pitchFamily="34" charset="0"/>
              </a:rPr>
              <a:t>I</a:t>
            </a:r>
            <a:r>
              <a:rPr lang="en-US" sz="2200" b="1" dirty="0">
                <a:latin typeface="Arial" panose="020B0604020202020204" pitchFamily="34" charset="0"/>
                <a:cs typeface="Arial" panose="020B0604020202020204" pitchFamily="34" charset="0"/>
              </a:rPr>
              <a:t>mplementation</a:t>
            </a:r>
            <a:r>
              <a:rPr lang="en-US" sz="2200" dirty="0">
                <a:latin typeface="Arial" panose="020B0604020202020204" pitchFamily="34" charset="0"/>
                <a:cs typeface="Arial" panose="020B0604020202020204" pitchFamily="34" charset="0"/>
              </a:rPr>
              <a:t> – </a:t>
            </a:r>
            <a:r>
              <a:rPr lang="en-US" sz="2200" dirty="0">
                <a:solidFill>
                  <a:schemeClr val="accent2">
                    <a:lumMod val="75000"/>
                  </a:schemeClr>
                </a:solidFill>
                <a:latin typeface="Arial" panose="020B0604020202020204" pitchFamily="34" charset="0"/>
                <a:cs typeface="Arial" panose="020B0604020202020204" pitchFamily="34" charset="0"/>
              </a:rPr>
              <a:t>Consistency</a:t>
            </a:r>
            <a:r>
              <a:rPr lang="en-US" sz="2200" dirty="0">
                <a:latin typeface="Arial" panose="020B0604020202020204" pitchFamily="34" charset="0"/>
                <a:cs typeface="Arial" panose="020B0604020202020204" pitchFamily="34" charset="0"/>
              </a:rPr>
              <a:t>, </a:t>
            </a:r>
            <a:r>
              <a:rPr lang="en-US" sz="2200" dirty="0">
                <a:solidFill>
                  <a:schemeClr val="accent2">
                    <a:lumMod val="75000"/>
                  </a:schemeClr>
                </a:solidFill>
                <a:latin typeface="Arial" panose="020B0604020202020204" pitchFamily="34" charset="0"/>
                <a:cs typeface="Arial" panose="020B0604020202020204" pitchFamily="34" charset="0"/>
              </a:rPr>
              <a:t>adaptation </a:t>
            </a:r>
            <a:r>
              <a:rPr lang="en-US" sz="2200" dirty="0">
                <a:solidFill>
                  <a:schemeClr val="tx1">
                    <a:lumMod val="95000"/>
                    <a:lumOff val="5000"/>
                  </a:schemeClr>
                </a:solidFill>
                <a:latin typeface="Arial" panose="020B0604020202020204" pitchFamily="34" charset="0"/>
                <a:cs typeface="Arial" panose="020B0604020202020204" pitchFamily="34" charset="0"/>
              </a:rPr>
              <a:t>and costs </a:t>
            </a:r>
            <a:r>
              <a:rPr lang="en-US" sz="2200" dirty="0">
                <a:latin typeface="Arial" panose="020B0604020202020204" pitchFamily="34" charset="0"/>
                <a:cs typeface="Arial" panose="020B0604020202020204" pitchFamily="34" charset="0"/>
              </a:rPr>
              <a:t>to deliver the program</a:t>
            </a:r>
          </a:p>
          <a:p>
            <a:pPr lvl="1">
              <a:buClr>
                <a:schemeClr val="accent1"/>
              </a:buClr>
            </a:pPr>
            <a:r>
              <a:rPr lang="en-US" sz="2200" b="1" u="sng" dirty="0">
                <a:latin typeface="Arial" panose="020B0604020202020204" pitchFamily="34" charset="0"/>
                <a:cs typeface="Arial" panose="020B0604020202020204" pitchFamily="34" charset="0"/>
              </a:rPr>
              <a:t>M</a:t>
            </a:r>
            <a:r>
              <a:rPr lang="en-US" sz="2200" b="1" dirty="0">
                <a:latin typeface="Arial" panose="020B0604020202020204" pitchFamily="34" charset="0"/>
                <a:cs typeface="Arial" panose="020B0604020202020204" pitchFamily="34" charset="0"/>
              </a:rPr>
              <a:t>aintenance</a:t>
            </a:r>
            <a:r>
              <a:rPr lang="en-US" sz="2200" dirty="0">
                <a:latin typeface="Arial" panose="020B0604020202020204" pitchFamily="34" charset="0"/>
                <a:cs typeface="Arial" panose="020B0604020202020204" pitchFamily="34" charset="0"/>
              </a:rPr>
              <a:t> – Extent to which program and effects are </a:t>
            </a:r>
            <a:r>
              <a:rPr lang="en-US" sz="2200" dirty="0">
                <a:solidFill>
                  <a:schemeClr val="accent2">
                    <a:lumMod val="75000"/>
                  </a:schemeClr>
                </a:solidFill>
                <a:latin typeface="Arial" panose="020B0604020202020204" pitchFamily="34" charset="0"/>
                <a:cs typeface="Arial" panose="020B0604020202020204" pitchFamily="34" charset="0"/>
              </a:rPr>
              <a:t>sustained</a:t>
            </a:r>
          </a:p>
        </p:txBody>
      </p:sp>
      <p:sp>
        <p:nvSpPr>
          <p:cNvPr id="7" name="TextBox 6"/>
          <p:cNvSpPr txBox="1"/>
          <p:nvPr/>
        </p:nvSpPr>
        <p:spPr>
          <a:xfrm>
            <a:off x="501032" y="6015335"/>
            <a:ext cx="8414368" cy="461665"/>
          </a:xfrm>
          <a:prstGeom prst="rect">
            <a:avLst/>
          </a:prstGeom>
          <a:noFill/>
        </p:spPr>
        <p:txBody>
          <a:bodyPr wrap="square" rtlCol="0">
            <a:spAutoFit/>
          </a:bodyPr>
          <a:lstStyle/>
          <a:p>
            <a:r>
              <a:rPr lang="en-US" sz="1200" dirty="0" err="1">
                <a:latin typeface="Arial" panose="020B0604020202020204" pitchFamily="34" charset="0"/>
                <a:cs typeface="Arial" panose="020B0604020202020204" pitchFamily="34" charset="0"/>
              </a:rPr>
              <a:t>Gaglio</a:t>
            </a:r>
            <a:r>
              <a:rPr lang="en-US" sz="1200" dirty="0">
                <a:latin typeface="Arial" panose="020B0604020202020204" pitchFamily="34" charset="0"/>
                <a:cs typeface="Arial" panose="020B0604020202020204" pitchFamily="34" charset="0"/>
              </a:rPr>
              <a:t> B, et al. The RE-AIM Framework:  A systematic review of use over time.  Am J Public Health. 2013 Jun;103(6):e38-46. Kessler RS, et al. What does it mean to “Employ” the RE-AIM Model?  </a:t>
            </a:r>
            <a:r>
              <a:rPr lang="en-US" sz="1200" dirty="0" err="1">
                <a:latin typeface="Arial" panose="020B0604020202020204" pitchFamily="34" charset="0"/>
                <a:cs typeface="Arial" panose="020B0604020202020204" pitchFamily="34" charset="0"/>
              </a:rPr>
              <a:t>Eval</a:t>
            </a:r>
            <a:r>
              <a:rPr lang="en-US" sz="1200" dirty="0">
                <a:latin typeface="Arial" panose="020B0604020202020204" pitchFamily="34" charset="0"/>
                <a:cs typeface="Arial" panose="020B0604020202020204" pitchFamily="34" charset="0"/>
              </a:rPr>
              <a:t> Health Prof. 2012 Mar; 36(1):44-66.</a:t>
            </a:r>
          </a:p>
        </p:txBody>
      </p:sp>
    </p:spTree>
    <p:extLst>
      <p:ext uri="{BB962C8B-B14F-4D97-AF65-F5344CB8AC3E}">
        <p14:creationId xmlns:p14="http://schemas.microsoft.com/office/powerpoint/2010/main" val="2845069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838200"/>
          </a:xfrm>
        </p:spPr>
        <p:txBody>
          <a:bodyPr>
            <a:normAutofit fontScale="90000"/>
          </a:bodyPr>
          <a:lstStyle/>
          <a:p>
            <a:pPr algn="l"/>
            <a:r>
              <a:rPr lang="en-US" sz="2800" dirty="0">
                <a:latin typeface="+mn-lt"/>
              </a:rPr>
              <a:t>Key Translation and Pragmatic Questions to Consider </a:t>
            </a:r>
            <a:br>
              <a:rPr lang="en-US" sz="2800" dirty="0">
                <a:latin typeface="+mn-lt"/>
              </a:rPr>
            </a:br>
            <a:r>
              <a:rPr lang="en-US" sz="2800" dirty="0">
                <a:latin typeface="+mn-lt"/>
              </a:rPr>
              <a:t>for the RE-AIM Dimensions</a:t>
            </a:r>
          </a:p>
        </p:txBody>
      </p:sp>
      <p:graphicFrame>
        <p:nvGraphicFramePr>
          <p:cNvPr id="4" name="Table 3"/>
          <p:cNvGraphicFramePr>
            <a:graphicFrameLocks noGrp="1"/>
          </p:cNvGraphicFramePr>
          <p:nvPr>
            <p:extLst>
              <p:ext uri="{D42A27DB-BD31-4B8C-83A1-F6EECF244321}">
                <p14:modId xmlns:p14="http://schemas.microsoft.com/office/powerpoint/2010/main" val="511143954"/>
              </p:ext>
            </p:extLst>
          </p:nvPr>
        </p:nvGraphicFramePr>
        <p:xfrm>
          <a:off x="457200" y="1904999"/>
          <a:ext cx="8229600" cy="4886269"/>
        </p:xfrm>
        <a:graphic>
          <a:graphicData uri="http://schemas.openxmlformats.org/drawingml/2006/table">
            <a:tbl>
              <a:tblPr firstRow="1" firstCol="1" bandRow="1">
                <a:tableStyleId>{5C22544A-7EE6-4342-B048-85BDC9FD1C3A}</a:tableStyleId>
              </a:tblPr>
              <a:tblGrid>
                <a:gridCol w="1973177">
                  <a:extLst>
                    <a:ext uri="{9D8B030D-6E8A-4147-A177-3AD203B41FA5}">
                      <a16:colId xmlns:a16="http://schemas.microsoft.com/office/drawing/2014/main" val="20000"/>
                    </a:ext>
                  </a:extLst>
                </a:gridCol>
                <a:gridCol w="6256423">
                  <a:extLst>
                    <a:ext uri="{9D8B030D-6E8A-4147-A177-3AD203B41FA5}">
                      <a16:colId xmlns:a16="http://schemas.microsoft.com/office/drawing/2014/main" val="20001"/>
                    </a:ext>
                  </a:extLst>
                </a:gridCol>
              </a:tblGrid>
              <a:tr h="765877">
                <a:tc>
                  <a:txBody>
                    <a:bodyPr/>
                    <a:lstStyle/>
                    <a:p>
                      <a:pPr marL="0" marR="0">
                        <a:lnSpc>
                          <a:spcPct val="107000"/>
                        </a:lnSpc>
                        <a:spcBef>
                          <a:spcPts val="0"/>
                        </a:spcBef>
                        <a:spcAft>
                          <a:spcPts val="0"/>
                        </a:spcAft>
                      </a:pPr>
                      <a:r>
                        <a:rPr lang="en-US" sz="2200" kern="1200" dirty="0">
                          <a:effectLst>
                            <a:outerShdw blurRad="38100" dist="38100" dir="2700000" algn="tl">
                              <a:srgbClr val="000000">
                                <a:alpha val="43137"/>
                              </a:srgbClr>
                            </a:outerShdw>
                          </a:effectLst>
                        </a:rPr>
                        <a:t>RE-AIM Dimension</a:t>
                      </a:r>
                      <a:endParaRPr lang="en-US" sz="22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42803" marR="42803" marT="5945" marB="0"/>
                </a:tc>
                <a:tc>
                  <a:txBody>
                    <a:bodyPr/>
                    <a:lstStyle/>
                    <a:p>
                      <a:pPr marL="0" marR="0">
                        <a:lnSpc>
                          <a:spcPct val="107000"/>
                        </a:lnSpc>
                        <a:spcBef>
                          <a:spcPts val="0"/>
                        </a:spcBef>
                        <a:spcAft>
                          <a:spcPts val="0"/>
                        </a:spcAft>
                      </a:pPr>
                      <a:r>
                        <a:rPr lang="en-US" sz="2200" kern="1200" dirty="0">
                          <a:effectLst>
                            <a:outerShdw blurRad="38100" dist="38100" dir="2700000" algn="tl">
                              <a:srgbClr val="000000">
                                <a:alpha val="43137"/>
                              </a:srgbClr>
                            </a:outerShdw>
                          </a:effectLst>
                        </a:rPr>
                        <a:t>Key Pragmatic Questions to Consider and Answer</a:t>
                      </a:r>
                      <a:endParaRPr lang="en-US" sz="22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42803" marR="42803" marT="5945" marB="0"/>
                </a:tc>
                <a:extLst>
                  <a:ext uri="{0D108BD9-81ED-4DB2-BD59-A6C34878D82A}">
                    <a16:rowId xmlns:a16="http://schemas.microsoft.com/office/drawing/2014/main" val="10000"/>
                  </a:ext>
                </a:extLst>
              </a:tr>
              <a:tr h="854463">
                <a:tc>
                  <a:txBody>
                    <a:bodyPr/>
                    <a:lstStyle/>
                    <a:p>
                      <a:pPr marL="0" marR="0">
                        <a:lnSpc>
                          <a:spcPct val="107000"/>
                        </a:lnSpc>
                        <a:spcBef>
                          <a:spcPts val="0"/>
                        </a:spcBef>
                        <a:spcAft>
                          <a:spcPts val="1200"/>
                        </a:spcAft>
                      </a:pPr>
                      <a:r>
                        <a:rPr lang="en-US" sz="2000" kern="1200" dirty="0">
                          <a:effectLst>
                            <a:outerShdw blurRad="38100" dist="38100" dir="2700000" algn="tl">
                              <a:srgbClr val="000000">
                                <a:alpha val="43137"/>
                              </a:srgbClr>
                            </a:outerShdw>
                          </a:effectLst>
                        </a:rPr>
                        <a:t>Reach</a:t>
                      </a:r>
                      <a:endParaRPr lang="en-US"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42803" marR="42803" marT="5945" marB="0"/>
                </a:tc>
                <a:tc>
                  <a:txBody>
                    <a:bodyPr/>
                    <a:lstStyle/>
                    <a:p>
                      <a:pPr marL="0" marR="0">
                        <a:lnSpc>
                          <a:spcPct val="107000"/>
                        </a:lnSpc>
                        <a:spcBef>
                          <a:spcPts val="0"/>
                        </a:spcBef>
                        <a:spcAft>
                          <a:spcPts val="0"/>
                        </a:spcAft>
                      </a:pPr>
                      <a:r>
                        <a:rPr lang="en-US" sz="1800" b="1" kern="1200" dirty="0">
                          <a:effectLst/>
                        </a:rPr>
                        <a:t>Who</a:t>
                      </a:r>
                      <a:r>
                        <a:rPr lang="en-US" sz="1800" kern="1200" dirty="0">
                          <a:effectLst/>
                        </a:rPr>
                        <a:t> is intended to benefit, and who actually participates or is exposed to the intervention?</a:t>
                      </a:r>
                    </a:p>
                    <a:p>
                      <a:pPr marL="0" marR="0">
                        <a:lnSpc>
                          <a:spcPct val="107000"/>
                        </a:lnSpc>
                        <a:spcBef>
                          <a:spcPts val="0"/>
                        </a:spcBef>
                        <a:spcAft>
                          <a:spcPts val="12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2803" marR="42803" marT="5945" marB="0"/>
                </a:tc>
                <a:extLst>
                  <a:ext uri="{0D108BD9-81ED-4DB2-BD59-A6C34878D82A}">
                    <a16:rowId xmlns:a16="http://schemas.microsoft.com/office/drawing/2014/main" val="10001"/>
                  </a:ext>
                </a:extLst>
              </a:tr>
              <a:tr h="868145">
                <a:tc>
                  <a:txBody>
                    <a:bodyPr/>
                    <a:lstStyle/>
                    <a:p>
                      <a:pPr marL="0" marR="0">
                        <a:lnSpc>
                          <a:spcPct val="200000"/>
                        </a:lnSpc>
                        <a:spcBef>
                          <a:spcPts val="0"/>
                        </a:spcBef>
                        <a:spcAft>
                          <a:spcPts val="1200"/>
                        </a:spcAft>
                      </a:pPr>
                      <a:r>
                        <a:rPr lang="en-US" sz="2000" kern="1200" dirty="0">
                          <a:effectLst>
                            <a:outerShdw blurRad="38100" dist="38100" dir="2700000" algn="tl">
                              <a:srgbClr val="000000">
                                <a:alpha val="43137"/>
                              </a:srgbClr>
                            </a:outerShdw>
                          </a:effectLst>
                        </a:rPr>
                        <a:t>Effectiveness   </a:t>
                      </a:r>
                      <a:endParaRPr lang="en-US"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42803" marR="42803" marT="5945" marB="0"/>
                </a:tc>
                <a:tc>
                  <a:txBody>
                    <a:bodyPr/>
                    <a:lstStyle/>
                    <a:p>
                      <a:pPr marL="0" marR="0">
                        <a:lnSpc>
                          <a:spcPct val="107000"/>
                        </a:lnSpc>
                        <a:spcBef>
                          <a:spcPts val="0"/>
                        </a:spcBef>
                        <a:spcAft>
                          <a:spcPts val="0"/>
                        </a:spcAft>
                      </a:pPr>
                      <a:r>
                        <a:rPr lang="en-US" sz="1800" b="1" kern="1200" dirty="0">
                          <a:effectLst/>
                        </a:rPr>
                        <a:t>What</a:t>
                      </a:r>
                      <a:r>
                        <a:rPr lang="en-US" sz="1800" kern="1200" dirty="0">
                          <a:effectLst/>
                        </a:rPr>
                        <a:t> is the most important benefits you are trying to achieve and what is the likelihood of negative outcomes?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2803" marR="42803" marT="5945" marB="0"/>
                </a:tc>
                <a:extLst>
                  <a:ext uri="{0D108BD9-81ED-4DB2-BD59-A6C34878D82A}">
                    <a16:rowId xmlns:a16="http://schemas.microsoft.com/office/drawing/2014/main" val="10002"/>
                  </a:ext>
                </a:extLst>
              </a:tr>
              <a:tr h="575825">
                <a:tc>
                  <a:txBody>
                    <a:bodyPr/>
                    <a:lstStyle/>
                    <a:p>
                      <a:pPr marL="0" marR="0">
                        <a:lnSpc>
                          <a:spcPct val="107000"/>
                        </a:lnSpc>
                        <a:spcBef>
                          <a:spcPts val="0"/>
                        </a:spcBef>
                        <a:spcAft>
                          <a:spcPts val="1200"/>
                        </a:spcAft>
                      </a:pPr>
                      <a:r>
                        <a:rPr lang="en-US" sz="2000" kern="1200">
                          <a:effectLst>
                            <a:outerShdw blurRad="38100" dist="38100" dir="2700000" algn="tl">
                              <a:srgbClr val="000000">
                                <a:alpha val="43137"/>
                              </a:srgbClr>
                            </a:outerShdw>
                          </a:effectLst>
                        </a:rPr>
                        <a:t>Adoption </a:t>
                      </a:r>
                      <a:endParaRPr lang="en-US" sz="20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42803" marR="42803" marT="5945" marB="0"/>
                </a:tc>
                <a:tc>
                  <a:txBody>
                    <a:bodyPr/>
                    <a:lstStyle/>
                    <a:p>
                      <a:pPr marL="0" marR="0">
                        <a:lnSpc>
                          <a:spcPct val="107000"/>
                        </a:lnSpc>
                        <a:spcBef>
                          <a:spcPts val="0"/>
                        </a:spcBef>
                        <a:spcAft>
                          <a:spcPts val="1200"/>
                        </a:spcAft>
                      </a:pPr>
                      <a:r>
                        <a:rPr lang="en-US" sz="1800" b="1" kern="1200" dirty="0">
                          <a:effectLst/>
                        </a:rPr>
                        <a:t>Where</a:t>
                      </a:r>
                      <a:r>
                        <a:rPr lang="en-US" sz="1800" kern="1200" dirty="0">
                          <a:effectLst/>
                        </a:rPr>
                        <a:t> is the program or policy applied, and WHO applied it?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2803" marR="42803" marT="5945" marB="0"/>
                </a:tc>
                <a:extLst>
                  <a:ext uri="{0D108BD9-81ED-4DB2-BD59-A6C34878D82A}">
                    <a16:rowId xmlns:a16="http://schemas.microsoft.com/office/drawing/2014/main" val="10003"/>
                  </a:ext>
                </a:extLst>
              </a:tr>
              <a:tr h="868145">
                <a:tc>
                  <a:txBody>
                    <a:bodyPr/>
                    <a:lstStyle/>
                    <a:p>
                      <a:pPr marL="0" marR="0">
                        <a:lnSpc>
                          <a:spcPct val="107000"/>
                        </a:lnSpc>
                        <a:spcBef>
                          <a:spcPts val="0"/>
                        </a:spcBef>
                        <a:spcAft>
                          <a:spcPts val="1200"/>
                        </a:spcAft>
                      </a:pPr>
                      <a:r>
                        <a:rPr lang="en-US" sz="2000" kern="1200">
                          <a:effectLst>
                            <a:outerShdw blurRad="38100" dist="38100" dir="2700000" algn="tl">
                              <a:srgbClr val="000000">
                                <a:alpha val="43137"/>
                              </a:srgbClr>
                            </a:outerShdw>
                          </a:effectLst>
                        </a:rPr>
                        <a:t>Implementation</a:t>
                      </a:r>
                      <a:endParaRPr lang="en-US" sz="20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42803" marR="42803" marT="5945" marB="0"/>
                </a:tc>
                <a:tc>
                  <a:txBody>
                    <a:bodyPr/>
                    <a:lstStyle/>
                    <a:p>
                      <a:pPr marL="0" marR="0">
                        <a:lnSpc>
                          <a:spcPct val="107000"/>
                        </a:lnSpc>
                        <a:spcBef>
                          <a:spcPts val="0"/>
                        </a:spcBef>
                        <a:spcAft>
                          <a:spcPts val="1200"/>
                        </a:spcAft>
                      </a:pPr>
                      <a:r>
                        <a:rPr lang="en-US" sz="1800" b="1" kern="1200" dirty="0">
                          <a:effectLst/>
                        </a:rPr>
                        <a:t>How</a:t>
                      </a:r>
                      <a:r>
                        <a:rPr lang="en-US" sz="1800" kern="1200" baseline="0" dirty="0">
                          <a:effectLst/>
                        </a:rPr>
                        <a:t> </a:t>
                      </a:r>
                      <a:r>
                        <a:rPr lang="en-US" sz="1800" kern="1200" dirty="0">
                          <a:effectLst/>
                        </a:rPr>
                        <a:t>consistently is the program or policy delivered; </a:t>
                      </a:r>
                      <a:r>
                        <a:rPr lang="en-US" sz="1800" b="1" kern="1200" dirty="0">
                          <a:effectLst/>
                        </a:rPr>
                        <a:t>How</a:t>
                      </a:r>
                      <a:r>
                        <a:rPr lang="en-US" sz="1800" kern="1200" dirty="0">
                          <a:effectLst/>
                        </a:rPr>
                        <a:t> will it be adapted; </a:t>
                      </a:r>
                      <a:r>
                        <a:rPr lang="en-US" sz="1800" b="1" kern="1200" dirty="0">
                          <a:effectLst/>
                        </a:rPr>
                        <a:t>How</a:t>
                      </a:r>
                      <a:r>
                        <a:rPr lang="en-US" sz="1800" kern="1200" dirty="0">
                          <a:effectLst/>
                        </a:rPr>
                        <a:t> much will it cost;</a:t>
                      </a:r>
                      <a:r>
                        <a:rPr lang="en-US" sz="1800" kern="1200" baseline="0" dirty="0">
                          <a:effectLst/>
                        </a:rPr>
                        <a:t> </a:t>
                      </a:r>
                      <a:r>
                        <a:rPr lang="en-US" sz="1800" kern="1200" dirty="0">
                          <a:effectLst/>
                        </a:rPr>
                        <a:t>and </a:t>
                      </a:r>
                      <a:r>
                        <a:rPr lang="en-US" sz="1800" b="1" kern="1200" dirty="0">
                          <a:effectLst/>
                        </a:rPr>
                        <a:t>How/Why</a:t>
                      </a:r>
                      <a:r>
                        <a:rPr lang="en-US" sz="1800" kern="1200" dirty="0">
                          <a:effectLst/>
                        </a:rPr>
                        <a:t> will the results come about?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2803" marR="42803" marT="5945" marB="0"/>
                </a:tc>
                <a:extLst>
                  <a:ext uri="{0D108BD9-81ED-4DB2-BD59-A6C34878D82A}">
                    <a16:rowId xmlns:a16="http://schemas.microsoft.com/office/drawing/2014/main" val="10004"/>
                  </a:ext>
                </a:extLst>
              </a:tr>
              <a:tr h="868145">
                <a:tc>
                  <a:txBody>
                    <a:bodyPr/>
                    <a:lstStyle/>
                    <a:p>
                      <a:pPr marL="0" marR="0">
                        <a:lnSpc>
                          <a:spcPct val="107000"/>
                        </a:lnSpc>
                        <a:spcBef>
                          <a:spcPts val="0"/>
                        </a:spcBef>
                        <a:spcAft>
                          <a:spcPts val="1200"/>
                        </a:spcAft>
                      </a:pPr>
                      <a:r>
                        <a:rPr lang="en-US" sz="2000" kern="1200" dirty="0">
                          <a:effectLst>
                            <a:outerShdw blurRad="38100" dist="38100" dir="2700000" algn="tl">
                              <a:srgbClr val="000000">
                                <a:alpha val="43137"/>
                              </a:srgbClr>
                            </a:outerShdw>
                          </a:effectLst>
                        </a:rPr>
                        <a:t>Maintenance</a:t>
                      </a:r>
                      <a:endParaRPr lang="en-US"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42803" marR="42803" marT="5945" marB="0"/>
                </a:tc>
                <a:tc>
                  <a:txBody>
                    <a:bodyPr/>
                    <a:lstStyle/>
                    <a:p>
                      <a:pPr marL="0" marR="0">
                        <a:lnSpc>
                          <a:spcPct val="107000"/>
                        </a:lnSpc>
                        <a:spcBef>
                          <a:spcPts val="0"/>
                        </a:spcBef>
                        <a:spcAft>
                          <a:spcPts val="1200"/>
                        </a:spcAft>
                      </a:pPr>
                      <a:r>
                        <a:rPr lang="en-US" sz="1800" b="1" kern="1200" dirty="0">
                          <a:effectLst/>
                        </a:rPr>
                        <a:t>When </a:t>
                      </a:r>
                      <a:r>
                        <a:rPr lang="en-US" sz="1800" kern="1200" dirty="0">
                          <a:effectLst/>
                        </a:rPr>
                        <a:t>will the initiative become operational; how long will it be sustained (setting level); and how long are the results sustained (individual level)?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2803" marR="42803" marT="5945"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38526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838200"/>
          </a:xfrm>
        </p:spPr>
        <p:txBody>
          <a:bodyPr>
            <a:normAutofit/>
          </a:bodyPr>
          <a:lstStyle/>
          <a:p>
            <a:pPr algn="l"/>
            <a:r>
              <a:rPr lang="en-US" sz="2400" dirty="0">
                <a:latin typeface="+mn-lt"/>
              </a:rPr>
              <a:t>Why Is This Important? Consider the DPP Case Study</a:t>
            </a:r>
            <a:br>
              <a:rPr lang="en-US" sz="2400" dirty="0">
                <a:latin typeface="+mn-lt"/>
              </a:rPr>
            </a:br>
            <a:r>
              <a:rPr lang="en-US" sz="2400" dirty="0">
                <a:latin typeface="+mn-lt"/>
              </a:rPr>
              <a:t>Impact of Loss at Each RE-AIM Concept</a:t>
            </a:r>
          </a:p>
        </p:txBody>
      </p:sp>
      <p:graphicFrame>
        <p:nvGraphicFramePr>
          <p:cNvPr id="4" name="Content Placeholder 7"/>
          <p:cNvGraphicFramePr>
            <a:graphicFrameLocks noGrp="1"/>
          </p:cNvGraphicFramePr>
          <p:nvPr>
            <p:ph idx="1"/>
            <p:extLst>
              <p:ext uri="{D42A27DB-BD31-4B8C-83A1-F6EECF244321}">
                <p14:modId xmlns:p14="http://schemas.microsoft.com/office/powerpoint/2010/main" val="1433741031"/>
              </p:ext>
            </p:extLst>
          </p:nvPr>
        </p:nvGraphicFramePr>
        <p:xfrm>
          <a:off x="374257" y="1981200"/>
          <a:ext cx="8475733" cy="4453736"/>
        </p:xfrm>
        <a:graphic>
          <a:graphicData uri="http://schemas.openxmlformats.org/drawingml/2006/table">
            <a:tbl>
              <a:tblPr firstRow="1" bandRow="1">
                <a:tableStyleId>{5C22544A-7EE6-4342-B048-85BDC9FD1C3A}</a:tableStyleId>
              </a:tblPr>
              <a:tblGrid>
                <a:gridCol w="3675133">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tblGrid>
              <a:tr h="434790">
                <a:tc gridSpan="3">
                  <a:txBody>
                    <a:bodyPr/>
                    <a:lstStyle/>
                    <a:p>
                      <a:pPr algn="l"/>
                      <a:r>
                        <a:rPr lang="en-US" sz="2400" b="0" dirty="0">
                          <a:latin typeface="Calibri" panose="020F0502020204030204" pitchFamily="34" charset="0"/>
                        </a:rPr>
                        <a:t>Example of  Translation of Interventions</a:t>
                      </a:r>
                      <a:r>
                        <a:rPr lang="en-US" sz="2400" b="0" baseline="0" dirty="0">
                          <a:latin typeface="Calibri" panose="020F0502020204030204" pitchFamily="34" charset="0"/>
                        </a:rPr>
                        <a:t> into Practice </a:t>
                      </a:r>
                      <a:endParaRPr lang="en-US" sz="2400" b="0" dirty="0">
                        <a:latin typeface="Calibri" panose="020F0502020204030204" pitchFamily="34" charset="0"/>
                      </a:endParaRPr>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507254">
                <a:tc>
                  <a:txBody>
                    <a:bodyPr/>
                    <a:lstStyle/>
                    <a:p>
                      <a:pPr algn="l"/>
                      <a:r>
                        <a:rPr lang="en-US" sz="2000" b="1" dirty="0">
                          <a:latin typeface="Calibri" panose="020F0502020204030204" pitchFamily="34" charset="0"/>
                        </a:rPr>
                        <a:t>Dissemination Step</a:t>
                      </a:r>
                    </a:p>
                  </a:txBody>
                  <a:tcPr/>
                </a:tc>
                <a:tc>
                  <a:txBody>
                    <a:bodyPr/>
                    <a:lstStyle/>
                    <a:p>
                      <a:pPr algn="l"/>
                      <a:r>
                        <a:rPr lang="en-US" sz="2000" b="1" dirty="0">
                          <a:latin typeface="Calibri" panose="020F0502020204030204" pitchFamily="34" charset="0"/>
                        </a:rPr>
                        <a:t>RE-AIM Concept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000" b="1" dirty="0">
                          <a:latin typeface="Calibri" panose="020F0502020204030204" pitchFamily="34" charset="0"/>
                        </a:rPr>
                        <a:t>%</a:t>
                      </a:r>
                      <a:r>
                        <a:rPr lang="en-US" sz="2000" b="1" baseline="0" dirty="0">
                          <a:latin typeface="Calibri" panose="020F0502020204030204" pitchFamily="34" charset="0"/>
                        </a:rPr>
                        <a:t> Impact</a:t>
                      </a:r>
                      <a:endParaRPr lang="en-US" sz="2000" b="1" dirty="0">
                        <a:latin typeface="Calibri" panose="020F0502020204030204" pitchFamily="34" charset="0"/>
                      </a:endParaRPr>
                    </a:p>
                  </a:txBody>
                  <a:tcPr/>
                </a:tc>
                <a:extLst>
                  <a:ext uri="{0D108BD9-81ED-4DB2-BD59-A6C34878D82A}">
                    <a16:rowId xmlns:a16="http://schemas.microsoft.com/office/drawing/2014/main" val="10001"/>
                  </a:ext>
                </a:extLst>
              </a:tr>
              <a:tr h="6719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rPr>
                        <a:t>50% of settings</a:t>
                      </a:r>
                      <a:r>
                        <a:rPr lang="en-US" sz="1800" baseline="0" dirty="0">
                          <a:latin typeface="Calibri" panose="020F0502020204030204" pitchFamily="34" charset="0"/>
                        </a:rPr>
                        <a:t> use intervention</a:t>
                      </a:r>
                      <a:endParaRPr lang="en-US" sz="1800" dirty="0">
                        <a:latin typeface="Calibri" panose="020F0502020204030204" pitchFamily="34" charset="0"/>
                      </a:endParaRPr>
                    </a:p>
                  </a:txBody>
                  <a:tcPr/>
                </a:tc>
                <a:tc>
                  <a:txBody>
                    <a:bodyPr/>
                    <a:lstStyle/>
                    <a:p>
                      <a:pPr algn="l"/>
                      <a:r>
                        <a:rPr lang="en-US" sz="1800" dirty="0">
                          <a:latin typeface="Calibri" panose="020F0502020204030204" pitchFamily="34" charset="0"/>
                        </a:rPr>
                        <a:t>Adoption</a:t>
                      </a:r>
                    </a:p>
                  </a:txBody>
                  <a:tcPr/>
                </a:tc>
                <a:tc>
                  <a:txBody>
                    <a:bodyPr/>
                    <a:lstStyle/>
                    <a:p>
                      <a:pPr algn="l"/>
                      <a:r>
                        <a:rPr lang="en-US" sz="1800" dirty="0">
                          <a:latin typeface="Calibri" panose="020F0502020204030204" pitchFamily="34" charset="0"/>
                        </a:rPr>
                        <a:t>50.0%</a:t>
                      </a:r>
                    </a:p>
                  </a:txBody>
                  <a:tcPr/>
                </a:tc>
                <a:extLst>
                  <a:ext uri="{0D108BD9-81ED-4DB2-BD59-A6C34878D82A}">
                    <a16:rowId xmlns:a16="http://schemas.microsoft.com/office/drawing/2014/main" val="10002"/>
                  </a:ext>
                </a:extLst>
              </a:tr>
              <a:tr h="544306">
                <a:tc>
                  <a:txBody>
                    <a:bodyPr/>
                    <a:lstStyle/>
                    <a:p>
                      <a:pPr algn="l"/>
                      <a:r>
                        <a:rPr lang="en-US" sz="1800" dirty="0">
                          <a:latin typeface="Calibri" panose="020F0502020204030204" pitchFamily="34" charset="0"/>
                        </a:rPr>
                        <a:t>50% of staff</a:t>
                      </a:r>
                      <a:r>
                        <a:rPr lang="en-US" sz="1800" baseline="0" dirty="0">
                          <a:latin typeface="Calibri" panose="020F0502020204030204" pitchFamily="34" charset="0"/>
                        </a:rPr>
                        <a:t> take part</a:t>
                      </a:r>
                      <a:endParaRPr lang="en-US" sz="1800" dirty="0">
                        <a:latin typeface="Calibri" panose="020F050202020403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rPr>
                        <a:t>Adoption</a:t>
                      </a:r>
                    </a:p>
                  </a:txBody>
                  <a:tcPr/>
                </a:tc>
                <a:tc>
                  <a:txBody>
                    <a:bodyPr/>
                    <a:lstStyle/>
                    <a:p>
                      <a:pPr algn="l"/>
                      <a:r>
                        <a:rPr lang="en-US" sz="1800" dirty="0">
                          <a:latin typeface="Calibri" panose="020F0502020204030204" pitchFamily="34" charset="0"/>
                        </a:rPr>
                        <a:t>25.0%</a:t>
                      </a:r>
                    </a:p>
                  </a:txBody>
                  <a:tcPr/>
                </a:tc>
                <a:extLst>
                  <a:ext uri="{0D108BD9-81ED-4DB2-BD59-A6C34878D82A}">
                    <a16:rowId xmlns:a16="http://schemas.microsoft.com/office/drawing/2014/main" val="10003"/>
                  </a:ext>
                </a:extLst>
              </a:tr>
              <a:tr h="544306">
                <a:tc>
                  <a:txBody>
                    <a:bodyPr/>
                    <a:lstStyle/>
                    <a:p>
                      <a:pPr algn="l"/>
                      <a:r>
                        <a:rPr lang="en-US" sz="1800" dirty="0">
                          <a:latin typeface="Calibri" panose="020F0502020204030204" pitchFamily="34" charset="0"/>
                        </a:rPr>
                        <a:t>50% of patients identified, accept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rPr>
                        <a:t>Reach</a:t>
                      </a:r>
                    </a:p>
                  </a:txBody>
                  <a:tcPr/>
                </a:tc>
                <a:tc>
                  <a:txBody>
                    <a:bodyPr/>
                    <a:lstStyle/>
                    <a:p>
                      <a:pPr algn="l"/>
                      <a:r>
                        <a:rPr lang="en-US" sz="1800" dirty="0">
                          <a:latin typeface="Calibri" panose="020F0502020204030204" pitchFamily="34" charset="0"/>
                        </a:rPr>
                        <a:t>12.5%</a:t>
                      </a:r>
                    </a:p>
                  </a:txBody>
                  <a:tcPr/>
                </a:tc>
                <a:extLst>
                  <a:ext uri="{0D108BD9-81ED-4DB2-BD59-A6C34878D82A}">
                    <a16:rowId xmlns:a16="http://schemas.microsoft.com/office/drawing/2014/main" val="10004"/>
                  </a:ext>
                </a:extLst>
              </a:tr>
              <a:tr h="544306">
                <a:tc>
                  <a:txBody>
                    <a:bodyPr/>
                    <a:lstStyle/>
                    <a:p>
                      <a:pPr algn="l"/>
                      <a:r>
                        <a:rPr lang="en-US" sz="1800" dirty="0">
                          <a:latin typeface="Calibri" panose="020F0502020204030204" pitchFamily="34" charset="0"/>
                        </a:rPr>
                        <a:t>50% follow regimen correctly</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rPr>
                        <a:t>Implementation</a:t>
                      </a:r>
                    </a:p>
                  </a:txBody>
                  <a:tcPr/>
                </a:tc>
                <a:tc>
                  <a:txBody>
                    <a:bodyPr/>
                    <a:lstStyle/>
                    <a:p>
                      <a:pPr algn="l"/>
                      <a:r>
                        <a:rPr lang="en-US" sz="1800" dirty="0">
                          <a:latin typeface="Calibri" panose="020F0502020204030204" pitchFamily="34" charset="0"/>
                        </a:rPr>
                        <a:t>6.2%</a:t>
                      </a:r>
                    </a:p>
                  </a:txBody>
                  <a:tcPr/>
                </a:tc>
                <a:extLst>
                  <a:ext uri="{0D108BD9-81ED-4DB2-BD59-A6C34878D82A}">
                    <a16:rowId xmlns:a16="http://schemas.microsoft.com/office/drawing/2014/main" val="10005"/>
                  </a:ext>
                </a:extLst>
              </a:tr>
              <a:tr h="544306">
                <a:tc>
                  <a:txBody>
                    <a:bodyPr/>
                    <a:lstStyle/>
                    <a:p>
                      <a:pPr algn="l"/>
                      <a:r>
                        <a:rPr lang="en-US" sz="1800" dirty="0">
                          <a:solidFill>
                            <a:srgbClr val="FF0000"/>
                          </a:solidFill>
                          <a:latin typeface="Calibri" panose="020F0502020204030204" pitchFamily="34" charset="0"/>
                        </a:rPr>
                        <a:t>50% benefit from the intervention</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rgbClr val="C00000"/>
                          </a:solidFill>
                          <a:latin typeface="Calibri" panose="020F0502020204030204" pitchFamily="34" charset="0"/>
                        </a:rPr>
                        <a:t>Effectiveness</a:t>
                      </a:r>
                    </a:p>
                  </a:txBody>
                  <a:tcPr/>
                </a:tc>
                <a:tc>
                  <a:txBody>
                    <a:bodyPr/>
                    <a:lstStyle/>
                    <a:p>
                      <a:pPr algn="l"/>
                      <a:r>
                        <a:rPr lang="en-US" sz="1800" dirty="0">
                          <a:latin typeface="Calibri" panose="020F0502020204030204" pitchFamily="34" charset="0"/>
                        </a:rPr>
                        <a:t>3.2%</a:t>
                      </a:r>
                    </a:p>
                  </a:txBody>
                  <a:tcPr/>
                </a:tc>
                <a:extLst>
                  <a:ext uri="{0D108BD9-81ED-4DB2-BD59-A6C34878D82A}">
                    <a16:rowId xmlns:a16="http://schemas.microsoft.com/office/drawing/2014/main" val="10006"/>
                  </a:ext>
                </a:extLst>
              </a:tr>
              <a:tr h="544306">
                <a:tc>
                  <a:txBody>
                    <a:bodyPr/>
                    <a:lstStyle/>
                    <a:p>
                      <a:pPr algn="l"/>
                      <a:r>
                        <a:rPr lang="en-US" sz="1800" dirty="0">
                          <a:latin typeface="Calibri" panose="020F0502020204030204" pitchFamily="34" charset="0"/>
                        </a:rPr>
                        <a:t>50% continue to benefit after</a:t>
                      </a:r>
                      <a:r>
                        <a:rPr lang="en-US" sz="1800" baseline="0" dirty="0">
                          <a:latin typeface="Calibri" panose="020F0502020204030204" pitchFamily="34" charset="0"/>
                        </a:rPr>
                        <a:t> six months</a:t>
                      </a:r>
                      <a:endParaRPr lang="en-US" sz="1800" dirty="0">
                        <a:latin typeface="Calibri" panose="020F050202020403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Calibri" panose="020F0502020204030204" pitchFamily="34" charset="0"/>
                        </a:rPr>
                        <a:t>Maintenance</a:t>
                      </a:r>
                    </a:p>
                  </a:txBody>
                  <a:tcPr/>
                </a:tc>
                <a:tc>
                  <a:txBody>
                    <a:bodyPr/>
                    <a:lstStyle/>
                    <a:p>
                      <a:pPr algn="l"/>
                      <a:r>
                        <a:rPr lang="en-US" sz="1800" dirty="0">
                          <a:solidFill>
                            <a:srgbClr val="C00000"/>
                          </a:solidFill>
                          <a:latin typeface="Calibri" panose="020F0502020204030204" pitchFamily="34" charset="0"/>
                        </a:rPr>
                        <a:t>1.6%</a:t>
                      </a:r>
                    </a:p>
                  </a:txBody>
                  <a:tcPr/>
                </a:tc>
                <a:extLst>
                  <a:ext uri="{0D108BD9-81ED-4DB2-BD59-A6C34878D82A}">
                    <a16:rowId xmlns:a16="http://schemas.microsoft.com/office/drawing/2014/main" val="10007"/>
                  </a:ext>
                </a:extLst>
              </a:tr>
            </a:tbl>
          </a:graphicData>
        </a:graphic>
      </p:graphicFrame>
      <p:sp>
        <p:nvSpPr>
          <p:cNvPr id="5" name="TextBox 4"/>
          <p:cNvSpPr txBox="1"/>
          <p:nvPr/>
        </p:nvSpPr>
        <p:spPr>
          <a:xfrm>
            <a:off x="384808" y="6477000"/>
            <a:ext cx="2434592" cy="369332"/>
          </a:xfrm>
          <a:prstGeom prst="rect">
            <a:avLst/>
          </a:prstGeom>
          <a:noFill/>
        </p:spPr>
        <p:txBody>
          <a:bodyPr wrap="square" rtlCol="0">
            <a:spAutoFit/>
          </a:bodyPr>
          <a:lstStyle/>
          <a:p>
            <a:r>
              <a:rPr lang="en-US" dirty="0" err="1">
                <a:latin typeface="Calibri" panose="020F0502020204030204" pitchFamily="34" charset="0"/>
              </a:rPr>
              <a:t>www.re-aim.org</a:t>
            </a:r>
            <a:endParaRPr lang="en-US" dirty="0">
              <a:latin typeface="Calibri" panose="020F0502020204030204" pitchFamily="34" charset="0"/>
            </a:endParaRPr>
          </a:p>
        </p:txBody>
      </p:sp>
    </p:spTree>
    <p:extLst>
      <p:ext uri="{BB962C8B-B14F-4D97-AF65-F5344CB8AC3E}">
        <p14:creationId xmlns:p14="http://schemas.microsoft.com/office/powerpoint/2010/main" val="2727083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430" y="1143000"/>
            <a:ext cx="8229600" cy="685800"/>
          </a:xfrm>
        </p:spPr>
        <p:txBody>
          <a:bodyPr>
            <a:normAutofit/>
          </a:bodyPr>
          <a:lstStyle/>
          <a:p>
            <a:pPr algn="l"/>
            <a:r>
              <a:rPr lang="en-US" sz="3200" dirty="0">
                <a:latin typeface="+mn-lt"/>
              </a:rPr>
              <a:t>CONSORT Figure</a:t>
            </a:r>
          </a:p>
        </p:txBody>
      </p:sp>
      <p:sp>
        <p:nvSpPr>
          <p:cNvPr id="3" name="Content Placeholder 2"/>
          <p:cNvSpPr>
            <a:spLocks noGrp="1"/>
          </p:cNvSpPr>
          <p:nvPr>
            <p:ph sz="half" idx="1"/>
          </p:nvPr>
        </p:nvSpPr>
        <p:spPr>
          <a:xfrm>
            <a:off x="762000" y="2209800"/>
            <a:ext cx="7696200" cy="4068763"/>
          </a:xfrm>
        </p:spPr>
        <p:txBody>
          <a:bodyPr/>
          <a:lstStyle/>
          <a:p>
            <a:pPr>
              <a:spcAft>
                <a:spcPts val="1200"/>
              </a:spcAft>
              <a:buClr>
                <a:schemeClr val="accent1"/>
              </a:buClr>
              <a:buFont typeface="Wingdings" panose="05000000000000000000" pitchFamily="2" charset="2"/>
              <a:buChar char="§"/>
            </a:pPr>
            <a:r>
              <a:rPr lang="en-US" dirty="0"/>
              <a:t>CONSORT Figure and/or checklist required by most leading healthcare journals</a:t>
            </a:r>
          </a:p>
          <a:p>
            <a:pPr>
              <a:spcAft>
                <a:spcPts val="1200"/>
              </a:spcAft>
              <a:buClr>
                <a:schemeClr val="accent1"/>
              </a:buClr>
              <a:buFont typeface="Wingdings" panose="05000000000000000000" pitchFamily="2" charset="2"/>
              <a:buChar char="§"/>
            </a:pPr>
            <a:r>
              <a:rPr lang="en-US" dirty="0"/>
              <a:t>Use associated with improved reporting and quality</a:t>
            </a:r>
          </a:p>
          <a:p>
            <a:pPr>
              <a:buClr>
                <a:schemeClr val="accent1"/>
              </a:buClr>
              <a:buFont typeface="Wingdings" panose="05000000000000000000" pitchFamily="2" charset="2"/>
              <a:buChar char="§"/>
            </a:pPr>
            <a:r>
              <a:rPr lang="en-US" dirty="0"/>
              <a:t>Focused predominantly on internal validity</a:t>
            </a:r>
          </a:p>
        </p:txBody>
      </p:sp>
    </p:spTree>
    <p:extLst>
      <p:ext uri="{BB962C8B-B14F-4D97-AF65-F5344CB8AC3E}">
        <p14:creationId xmlns:p14="http://schemas.microsoft.com/office/powerpoint/2010/main" val="2083295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76200"/>
            <a:ext cx="8839200" cy="2209800"/>
          </a:xfrm>
          <a:prstGeom prst="rect">
            <a:avLst/>
          </a:prstGeom>
          <a:solidFill>
            <a:schemeClr val="bg1"/>
          </a:solidFill>
        </p:spPr>
        <p:txBody>
          <a:bodyPr wrap="square" rtlCol="0">
            <a:spAutoFit/>
          </a:bodyPr>
          <a:lstStyle/>
          <a:p>
            <a:endParaRPr lang="en-US" dirty="0"/>
          </a:p>
        </p:txBody>
      </p:sp>
      <p:grpSp>
        <p:nvGrpSpPr>
          <p:cNvPr id="5" name="Group 4"/>
          <p:cNvGrpSpPr/>
          <p:nvPr/>
        </p:nvGrpSpPr>
        <p:grpSpPr>
          <a:xfrm>
            <a:off x="76200" y="762000"/>
            <a:ext cx="8991600" cy="5867399"/>
            <a:chOff x="152400" y="389081"/>
            <a:chExt cx="8915400" cy="6215931"/>
          </a:xfrm>
        </p:grpSpPr>
        <p:sp>
          <p:nvSpPr>
            <p:cNvPr id="6" name="AutoShape 3"/>
            <p:cNvSpPr>
              <a:spLocks noChangeArrowheads="1"/>
            </p:cNvSpPr>
            <p:nvPr/>
          </p:nvSpPr>
          <p:spPr bwMode="auto">
            <a:xfrm>
              <a:off x="457633" y="685800"/>
              <a:ext cx="1752167" cy="457200"/>
            </a:xfrm>
            <a:prstGeom prst="roundRect">
              <a:avLst>
                <a:gd name="adj" fmla="val 16667"/>
              </a:avLst>
            </a:prstGeom>
            <a:solidFill>
              <a:srgbClr val="A9C7FD"/>
            </a:solidFill>
            <a:ln w="9525">
              <a:solidFill>
                <a:srgbClr val="000000"/>
              </a:solidFill>
              <a:round/>
              <a:headEnd/>
              <a:tailEnd/>
            </a:ln>
          </p:spPr>
          <p:txBody>
            <a:bodyPr vert="horz" wrap="square" lIns="45720" tIns="45720" rIns="45720" bIns="45720" numCol="1" anchor="t" anchorCtr="0" compatLnSpc="1">
              <a:prstTxWarp prst="textNoShape">
                <a:avLst/>
              </a:prstTxWarp>
            </a:bodyPr>
            <a:lstStyle/>
            <a:p>
              <a:pPr marL="0" marR="0" lvl="0" indent="0" algn="ctr" defTabSz="914400" rtl="0" eaLnBrk="1" fontAlgn="base" latinLnBrk="0" hangingPunct="1">
                <a:lnSpc>
                  <a:spcPct val="100000"/>
                </a:lnSpc>
                <a:spcBef>
                  <a:spcPts val="1000"/>
                </a:spcBef>
                <a:spcAft>
                  <a:spcPct val="0"/>
                </a:spcAft>
                <a:buClrTx/>
                <a:buSzTx/>
                <a:buFontTx/>
                <a:buNone/>
                <a:tabLst/>
              </a:pPr>
              <a:r>
                <a:rPr kumimoji="0" lang="en-US" altLang="en-US" sz="2400" b="1" i="0" u="none" strike="noStrike" cap="none" normalizeH="0" baseline="0" dirty="0">
                  <a:ln>
                    <a:noFill/>
                  </a:ln>
                  <a:solidFill>
                    <a:srgbClr val="4F81BD"/>
                  </a:solidFill>
                  <a:effectLst/>
                  <a:latin typeface="Candara" pitchFamily="34" charset="0"/>
                  <a:cs typeface="Arial" pitchFamily="34" charset="0"/>
                </a:rPr>
                <a:t>Enrollment</a:t>
              </a:r>
              <a:endParaRPr kumimoji="0" lang="en-US" altLang="en-US" sz="2400" b="0" i="0" u="none" strike="noStrike" cap="none" normalizeH="0" baseline="0" dirty="0">
                <a:ln>
                  <a:noFill/>
                </a:ln>
                <a:solidFill>
                  <a:schemeClr val="tx1"/>
                </a:solidFill>
                <a:effectLst/>
                <a:latin typeface="Arial" pitchFamily="34" charset="0"/>
                <a:cs typeface="Arial" pitchFamily="34" charset="0"/>
              </a:endParaRPr>
            </a:p>
          </p:txBody>
        </p:sp>
        <p:sp>
          <p:nvSpPr>
            <p:cNvPr id="7" name="Rectangle 4"/>
            <p:cNvSpPr>
              <a:spLocks noChangeArrowheads="1"/>
            </p:cNvSpPr>
            <p:nvPr/>
          </p:nvSpPr>
          <p:spPr bwMode="auto">
            <a:xfrm>
              <a:off x="3149311" y="389081"/>
              <a:ext cx="2000250" cy="669708"/>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CA" altLang="en-US" sz="1600" b="1" i="0" u="none" strike="noStrike" cap="none" normalizeH="0" baseline="0" dirty="0">
                  <a:ln>
                    <a:noFill/>
                  </a:ln>
                  <a:solidFill>
                    <a:schemeClr val="tx1"/>
                  </a:solidFill>
                  <a:effectLst/>
                  <a:latin typeface="Arial" pitchFamily="34" charset="0"/>
                  <a:cs typeface="Arial" pitchFamily="34" charset="0"/>
                </a:rPr>
                <a:t>Assessed for eligibility (n=  )</a:t>
              </a:r>
              <a:endParaRPr kumimoji="0" lang="en-US" altLang="en-US" sz="1600" b="1" i="0" u="none" strike="noStrike" cap="none" normalizeH="0" baseline="0" dirty="0">
                <a:ln>
                  <a:noFill/>
                </a:ln>
                <a:solidFill>
                  <a:schemeClr val="tx1"/>
                </a:solidFill>
                <a:effectLst/>
                <a:latin typeface="Arial" pitchFamily="34" charset="0"/>
                <a:cs typeface="Arial" pitchFamily="34" charset="0"/>
              </a:endParaRPr>
            </a:p>
          </p:txBody>
        </p:sp>
        <p:sp>
          <p:nvSpPr>
            <p:cNvPr id="8" name="Rectangle 6"/>
            <p:cNvSpPr>
              <a:spLocks noChangeArrowheads="1"/>
            </p:cNvSpPr>
            <p:nvPr/>
          </p:nvSpPr>
          <p:spPr bwMode="auto">
            <a:xfrm>
              <a:off x="5247408" y="1143000"/>
              <a:ext cx="3820392" cy="137160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600" b="1" i="0" u="none" strike="noStrike" cap="none" normalizeH="0" baseline="0" dirty="0">
                  <a:ln>
                    <a:noFill/>
                  </a:ln>
                  <a:solidFill>
                    <a:schemeClr val="tx1"/>
                  </a:solidFill>
                  <a:effectLst/>
                  <a:latin typeface="Arial" pitchFamily="34" charset="0"/>
                  <a:cs typeface="Arial" pitchFamily="34" charset="0"/>
                </a:rPr>
                <a:t>Excluded  (n=   )</a:t>
              </a:r>
            </a:p>
            <a:p>
              <a:pPr marL="457200" marR="0" lvl="1"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Symbol" pitchFamily="18" charset="2"/>
                  <a:cs typeface="Arial" pitchFamily="34" charset="0"/>
                </a:rPr>
                <a:t>¨</a:t>
              </a:r>
              <a:r>
                <a:rPr kumimoji="0" lang="en-US" altLang="en-US" sz="1400" b="1" i="0" u="none" strike="noStrike" cap="none" normalizeH="0" baseline="0" dirty="0">
                  <a:ln>
                    <a:noFill/>
                  </a:ln>
                  <a:solidFill>
                    <a:schemeClr val="tx1"/>
                  </a:solidFill>
                  <a:effectLst/>
                  <a:latin typeface="Times New Roman" pitchFamily="18" charset="0"/>
                  <a:cs typeface="Arial" pitchFamily="34" charset="0"/>
                </a:rPr>
                <a:t> </a:t>
              </a:r>
              <a:r>
                <a:rPr kumimoji="0" lang="en-CA" altLang="en-US" sz="1400" b="1" i="0" u="none" strike="noStrike" cap="none" normalizeH="0" baseline="0" dirty="0">
                  <a:ln>
                    <a:noFill/>
                  </a:ln>
                  <a:solidFill>
                    <a:schemeClr val="tx1"/>
                  </a:solidFill>
                  <a:effectLst/>
                  <a:latin typeface="Calibri" pitchFamily="34" charset="0"/>
                  <a:cs typeface="Arial" pitchFamily="34" charset="0"/>
                </a:rPr>
                <a:t>  </a:t>
              </a:r>
              <a:r>
                <a:rPr kumimoji="0" lang="en-CA" altLang="en-US" sz="1400" b="1" i="0" u="none" strike="noStrike" cap="none" normalizeH="0" baseline="0" dirty="0">
                  <a:ln>
                    <a:noFill/>
                  </a:ln>
                  <a:solidFill>
                    <a:schemeClr val="tx1"/>
                  </a:solidFill>
                  <a:effectLst/>
                  <a:latin typeface="Arial" pitchFamily="34" charset="0"/>
                  <a:cs typeface="Arial" pitchFamily="34" charset="0"/>
                </a:rPr>
                <a:t>Not meeting inclusion criteria (n=  )</a:t>
              </a:r>
            </a:p>
            <a:p>
              <a:pPr marL="457200" marR="0" lvl="1"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Symbol" pitchFamily="18" charset="2"/>
                  <a:cs typeface="Arial" pitchFamily="34" charset="0"/>
                </a:rPr>
                <a:t>¨</a:t>
              </a:r>
              <a:r>
                <a:rPr kumimoji="0" lang="en-US" altLang="en-US" sz="1400" b="1" i="0" u="none" strike="noStrike" cap="none" normalizeH="0" baseline="0" dirty="0">
                  <a:ln>
                    <a:noFill/>
                  </a:ln>
                  <a:solidFill>
                    <a:schemeClr val="tx1"/>
                  </a:solidFill>
                  <a:effectLst/>
                  <a:latin typeface="Times New Roman" pitchFamily="18" charset="0"/>
                  <a:cs typeface="Arial" pitchFamily="34" charset="0"/>
                </a:rPr>
                <a:t> </a:t>
              </a:r>
              <a:r>
                <a:rPr kumimoji="0" lang="en-CA" altLang="en-US" sz="1400" b="1" i="0" u="none" strike="noStrike" cap="none" normalizeH="0" baseline="0" dirty="0">
                  <a:ln>
                    <a:noFill/>
                  </a:ln>
                  <a:solidFill>
                    <a:schemeClr val="tx1"/>
                  </a:solidFill>
                  <a:effectLst/>
                  <a:latin typeface="Calibri" pitchFamily="34" charset="0"/>
                  <a:cs typeface="Arial" pitchFamily="34" charset="0"/>
                </a:rPr>
                <a:t>  </a:t>
              </a:r>
              <a:r>
                <a:rPr kumimoji="0" lang="en-CA" altLang="en-US" sz="1400" b="1" i="0" u="none" strike="noStrike" cap="none" normalizeH="0" baseline="0" dirty="0">
                  <a:ln>
                    <a:noFill/>
                  </a:ln>
                  <a:solidFill>
                    <a:schemeClr val="tx1"/>
                  </a:solidFill>
                  <a:effectLst/>
                  <a:latin typeface="Arial" pitchFamily="34" charset="0"/>
                  <a:cs typeface="Arial" pitchFamily="34" charset="0"/>
                </a:rPr>
                <a:t>Declined to participate (n=  )</a:t>
              </a:r>
            </a:p>
            <a:p>
              <a:pPr marL="457200" marR="0" lvl="1"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Symbol" pitchFamily="18" charset="2"/>
                  <a:cs typeface="Arial" pitchFamily="34" charset="0"/>
                </a:rPr>
                <a:t>¨</a:t>
              </a:r>
              <a:r>
                <a:rPr kumimoji="0" lang="en-US" altLang="en-US" sz="1400" b="1" i="0" u="none" strike="noStrike" cap="none" normalizeH="0" baseline="0" dirty="0">
                  <a:ln>
                    <a:noFill/>
                  </a:ln>
                  <a:solidFill>
                    <a:schemeClr val="tx1"/>
                  </a:solidFill>
                  <a:effectLst/>
                  <a:latin typeface="Times New Roman" pitchFamily="18" charset="0"/>
                  <a:cs typeface="Arial" pitchFamily="34" charset="0"/>
                </a:rPr>
                <a:t> </a:t>
              </a:r>
              <a:r>
                <a:rPr kumimoji="0" lang="en-CA" altLang="en-US" sz="1400" b="1" i="0" u="none" strike="noStrike" cap="none" normalizeH="0" baseline="0" dirty="0">
                  <a:ln>
                    <a:noFill/>
                  </a:ln>
                  <a:solidFill>
                    <a:schemeClr val="tx1"/>
                  </a:solidFill>
                  <a:effectLst/>
                  <a:latin typeface="Calibri" pitchFamily="34" charset="0"/>
                  <a:cs typeface="Arial" pitchFamily="34" charset="0"/>
                </a:rPr>
                <a:t>  </a:t>
              </a:r>
              <a:r>
                <a:rPr kumimoji="0" lang="en-CA" altLang="en-US" sz="1400" b="1" i="0" u="none" strike="noStrike" cap="none" normalizeH="0" baseline="0" dirty="0">
                  <a:ln>
                    <a:noFill/>
                  </a:ln>
                  <a:solidFill>
                    <a:schemeClr val="tx1"/>
                  </a:solidFill>
                  <a:effectLst/>
                  <a:latin typeface="Arial" pitchFamily="34" charset="0"/>
                  <a:cs typeface="Arial" pitchFamily="34" charset="0"/>
                </a:rPr>
                <a:t>Other reasons (n=  )</a:t>
              </a:r>
              <a:endParaRPr kumimoji="0" lang="en-US" altLang="en-US" sz="1400" b="1" i="0" u="none" strike="noStrike" cap="none" normalizeH="0" baseline="0" dirty="0">
                <a:ln>
                  <a:noFill/>
                </a:ln>
                <a:solidFill>
                  <a:schemeClr val="tx1"/>
                </a:solidFill>
                <a:effectLst/>
                <a:latin typeface="Arial" pitchFamily="34" charset="0"/>
                <a:cs typeface="Arial" pitchFamily="34" charset="0"/>
              </a:endParaRPr>
            </a:p>
          </p:txBody>
        </p:sp>
        <p:cxnSp>
          <p:nvCxnSpPr>
            <p:cNvPr id="9" name="AutoShape 7"/>
            <p:cNvCxnSpPr>
              <a:cxnSpLocks noChangeShapeType="1"/>
            </p:cNvCxnSpPr>
            <p:nvPr/>
          </p:nvCxnSpPr>
          <p:spPr bwMode="auto">
            <a:xfrm>
              <a:off x="4086225" y="1053089"/>
              <a:ext cx="0" cy="1733550"/>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10" name="AutoShape 8"/>
            <p:cNvCxnSpPr>
              <a:cxnSpLocks noChangeShapeType="1"/>
            </p:cNvCxnSpPr>
            <p:nvPr/>
          </p:nvCxnSpPr>
          <p:spPr bwMode="auto">
            <a:xfrm>
              <a:off x="4086225" y="1676400"/>
              <a:ext cx="1171575" cy="0"/>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sp>
          <p:nvSpPr>
            <p:cNvPr id="11" name="Rectangle 9"/>
            <p:cNvSpPr>
              <a:spLocks noChangeArrowheads="1"/>
            </p:cNvSpPr>
            <p:nvPr/>
          </p:nvSpPr>
          <p:spPr bwMode="auto">
            <a:xfrm>
              <a:off x="3011576" y="1962150"/>
              <a:ext cx="2107733" cy="34290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CA" altLang="en-US" sz="1600" b="1" i="0" u="none" strike="noStrike" cap="none" normalizeH="0" baseline="0" dirty="0">
                  <a:ln>
                    <a:noFill/>
                  </a:ln>
                  <a:solidFill>
                    <a:schemeClr val="tx1"/>
                  </a:solidFill>
                  <a:effectLst/>
                  <a:latin typeface="Arial" pitchFamily="34" charset="0"/>
                  <a:cs typeface="Arial" pitchFamily="34" charset="0"/>
                </a:rPr>
                <a:t>Randomized (n=  )</a:t>
              </a:r>
              <a:endParaRPr kumimoji="0" lang="en-US" altLang="en-US" sz="1600" b="1" i="0" u="none" strike="noStrike" cap="none" normalizeH="0" baseline="0" dirty="0">
                <a:ln>
                  <a:noFill/>
                </a:ln>
                <a:solidFill>
                  <a:schemeClr val="tx1"/>
                </a:solidFill>
                <a:effectLst/>
                <a:latin typeface="Arial" pitchFamily="34" charset="0"/>
                <a:cs typeface="Arial" pitchFamily="34" charset="0"/>
              </a:endParaRPr>
            </a:p>
          </p:txBody>
        </p:sp>
        <p:sp>
          <p:nvSpPr>
            <p:cNvPr id="12" name="Rectangle 11"/>
            <p:cNvSpPr>
              <a:spLocks noChangeArrowheads="1"/>
            </p:cNvSpPr>
            <p:nvPr/>
          </p:nvSpPr>
          <p:spPr bwMode="auto">
            <a:xfrm>
              <a:off x="5149561" y="3170238"/>
              <a:ext cx="3537239" cy="1096962"/>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400" b="1" i="0" u="none" strike="noStrike" cap="none" normalizeH="0" baseline="0" dirty="0">
                  <a:ln>
                    <a:noFill/>
                  </a:ln>
                  <a:solidFill>
                    <a:schemeClr val="tx1"/>
                  </a:solidFill>
                  <a:effectLst/>
                  <a:latin typeface="Arial" pitchFamily="34" charset="0"/>
                  <a:cs typeface="Arial" pitchFamily="34" charset="0"/>
                </a:rPr>
                <a:t>Allocated to intervention (n=  )</a:t>
              </a:r>
            </a:p>
            <a:p>
              <a:pPr marL="457200" marR="0" lvl="1"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CA" altLang="en-US" sz="1200" b="1" i="0" u="none" strike="noStrike" cap="none" normalizeH="0" baseline="0" dirty="0">
                  <a:ln>
                    <a:noFill/>
                  </a:ln>
                  <a:solidFill>
                    <a:schemeClr val="tx1"/>
                  </a:solidFill>
                  <a:effectLst/>
                  <a:latin typeface="Arial" pitchFamily="34" charset="0"/>
                  <a:cs typeface="Arial" pitchFamily="34" charset="0"/>
                </a:rPr>
                <a:t>Received allocated intervention (n=  )</a:t>
              </a:r>
            </a:p>
            <a:p>
              <a:pPr marL="457200" marR="0" lvl="1"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CA" altLang="en-US" sz="1200" b="1" i="0" u="none" strike="noStrike" cap="none" normalizeH="0" baseline="0" dirty="0">
                  <a:ln>
                    <a:noFill/>
                  </a:ln>
                  <a:solidFill>
                    <a:schemeClr val="tx1"/>
                  </a:solidFill>
                  <a:effectLst/>
                  <a:latin typeface="Arial" pitchFamily="34" charset="0"/>
                  <a:cs typeface="Arial" pitchFamily="34" charset="0"/>
                </a:rPr>
                <a:t>Did not receive allocated intervention (give reasons) (n=  )</a:t>
              </a:r>
              <a:endParaRPr kumimoji="0" lang="en-US" altLang="en-US" sz="1200" b="1" i="0" u="none" strike="noStrike" cap="none" normalizeH="0" baseline="0" dirty="0">
                <a:ln>
                  <a:noFill/>
                </a:ln>
                <a:solidFill>
                  <a:schemeClr val="tx1"/>
                </a:solidFill>
                <a:effectLst/>
                <a:latin typeface="Arial" pitchFamily="34" charset="0"/>
                <a:cs typeface="Arial" pitchFamily="34" charset="0"/>
              </a:endParaRPr>
            </a:p>
          </p:txBody>
        </p:sp>
        <p:cxnSp>
          <p:nvCxnSpPr>
            <p:cNvPr id="13" name="AutoShape 12"/>
            <p:cNvCxnSpPr>
              <a:cxnSpLocks noChangeShapeType="1"/>
            </p:cNvCxnSpPr>
            <p:nvPr/>
          </p:nvCxnSpPr>
          <p:spPr bwMode="auto">
            <a:xfrm rot="10800000" flipV="1">
              <a:off x="1733406" y="2765425"/>
              <a:ext cx="2332037" cy="400050"/>
            </a:xfrm>
            <a:prstGeom prst="bentConnector2">
              <a:avLst/>
            </a:prstGeom>
            <a:noFill/>
            <a:ln w="9525">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14" name="AutoShape 13"/>
            <p:cNvCxnSpPr>
              <a:cxnSpLocks noChangeShapeType="1"/>
            </p:cNvCxnSpPr>
            <p:nvPr/>
          </p:nvCxnSpPr>
          <p:spPr bwMode="auto">
            <a:xfrm>
              <a:off x="4099574" y="2764993"/>
              <a:ext cx="2332038" cy="400050"/>
            </a:xfrm>
            <a:prstGeom prst="bentConnector2">
              <a:avLst/>
            </a:prstGeom>
            <a:noFill/>
            <a:ln w="9525">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sp>
          <p:nvSpPr>
            <p:cNvPr id="15" name="Rectangle 14"/>
            <p:cNvSpPr>
              <a:spLocks noChangeArrowheads="1"/>
            </p:cNvSpPr>
            <p:nvPr/>
          </p:nvSpPr>
          <p:spPr bwMode="auto">
            <a:xfrm>
              <a:off x="152400" y="3165042"/>
              <a:ext cx="3162300" cy="1102158"/>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400" b="1" i="0" u="none" strike="noStrike" cap="none" normalizeH="0" baseline="0" dirty="0">
                  <a:ln>
                    <a:noFill/>
                  </a:ln>
                  <a:solidFill>
                    <a:schemeClr val="tx1"/>
                  </a:solidFill>
                  <a:effectLst/>
                  <a:latin typeface="Arial" pitchFamily="34" charset="0"/>
                  <a:cs typeface="Arial" pitchFamily="34" charset="0"/>
                </a:rPr>
                <a:t>Allocated to intervention (n=  )</a:t>
              </a:r>
            </a:p>
            <a:p>
              <a:pPr marL="457200" marR="0" lvl="1"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CA" altLang="en-US" sz="1200" b="1" i="0" u="none" strike="noStrike" cap="none" normalizeH="0" baseline="0" dirty="0">
                  <a:ln>
                    <a:noFill/>
                  </a:ln>
                  <a:solidFill>
                    <a:schemeClr val="tx1"/>
                  </a:solidFill>
                  <a:effectLst/>
                  <a:latin typeface="Arial" pitchFamily="34" charset="0"/>
                  <a:cs typeface="Arial" pitchFamily="34" charset="0"/>
                </a:rPr>
                <a:t>Received allocated intervention (n=  )</a:t>
              </a:r>
            </a:p>
            <a:p>
              <a:pPr marL="457200" marR="0" lvl="1"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CA" altLang="en-US" sz="1200" b="1" i="0" u="none" strike="noStrike" cap="none" normalizeH="0" baseline="0" dirty="0">
                  <a:ln>
                    <a:noFill/>
                  </a:ln>
                  <a:solidFill>
                    <a:schemeClr val="tx1"/>
                  </a:solidFill>
                  <a:effectLst/>
                  <a:latin typeface="Arial" pitchFamily="34" charset="0"/>
                  <a:cs typeface="Arial" pitchFamily="34" charset="0"/>
                </a:rPr>
                <a:t>Did not receive allocated intervention (why?) (n=  )</a:t>
              </a:r>
              <a:endParaRPr kumimoji="0" lang="en-US" altLang="en-US" sz="1200" b="1" i="0" u="none" strike="noStrike" cap="none" normalizeH="0" baseline="0" dirty="0">
                <a:ln>
                  <a:noFill/>
                </a:ln>
                <a:solidFill>
                  <a:schemeClr val="tx1"/>
                </a:solidFill>
                <a:effectLst/>
                <a:latin typeface="Arial" pitchFamily="34" charset="0"/>
                <a:cs typeface="Arial" pitchFamily="34" charset="0"/>
              </a:endParaRPr>
            </a:p>
          </p:txBody>
        </p:sp>
        <p:sp>
          <p:nvSpPr>
            <p:cNvPr id="16" name="AutoShape 15"/>
            <p:cNvSpPr>
              <a:spLocks noChangeArrowheads="1"/>
            </p:cNvSpPr>
            <p:nvPr/>
          </p:nvSpPr>
          <p:spPr bwMode="auto">
            <a:xfrm>
              <a:off x="3428999" y="3170238"/>
              <a:ext cx="1527825" cy="480579"/>
            </a:xfrm>
            <a:prstGeom prst="roundRect">
              <a:avLst>
                <a:gd name="adj" fmla="val 16667"/>
              </a:avLst>
            </a:prstGeom>
            <a:solidFill>
              <a:srgbClr val="A9C7FD"/>
            </a:solidFill>
            <a:ln w="9525">
              <a:solidFill>
                <a:srgbClr val="000000"/>
              </a:solidFill>
              <a:round/>
              <a:headEnd/>
              <a:tailEnd/>
            </a:ln>
          </p:spPr>
          <p:txBody>
            <a:bodyPr vert="horz" wrap="square" lIns="45720" tIns="45720" rIns="45720" bIns="45720" numCol="1" anchor="t" anchorCtr="0" compatLnSpc="1">
              <a:prstTxWarp prst="textNoShape">
                <a:avLst/>
              </a:prstTxWarp>
            </a:bodyPr>
            <a:lstStyle/>
            <a:p>
              <a:pPr marL="0" marR="0" lvl="0" indent="0" algn="ctr" defTabSz="914400" rtl="0" eaLnBrk="1" fontAlgn="base" latinLnBrk="0" hangingPunct="1">
                <a:lnSpc>
                  <a:spcPct val="100000"/>
                </a:lnSpc>
                <a:spcBef>
                  <a:spcPts val="1000"/>
                </a:spcBef>
                <a:spcAft>
                  <a:spcPct val="0"/>
                </a:spcAft>
                <a:buClrTx/>
                <a:buSzTx/>
                <a:buFontTx/>
                <a:buNone/>
                <a:tabLst/>
              </a:pPr>
              <a:r>
                <a:rPr kumimoji="0" lang="en-US" altLang="en-US" sz="2400" b="1" i="0" u="none" strike="noStrike" cap="none" normalizeH="0" baseline="0" dirty="0">
                  <a:ln>
                    <a:noFill/>
                  </a:ln>
                  <a:solidFill>
                    <a:srgbClr val="4F81BD"/>
                  </a:solidFill>
                  <a:effectLst/>
                  <a:latin typeface="Candara" pitchFamily="34" charset="0"/>
                  <a:cs typeface="Arial" pitchFamily="34" charset="0"/>
                </a:rPr>
                <a:t>Allocation</a:t>
              </a:r>
              <a:endParaRPr kumimoji="0" lang="en-US" altLang="en-US" sz="2400" b="0" i="0" u="none" strike="noStrike" cap="none" normalizeH="0" baseline="0" dirty="0">
                <a:ln>
                  <a:noFill/>
                </a:ln>
                <a:solidFill>
                  <a:schemeClr val="tx1"/>
                </a:solidFill>
                <a:effectLst/>
                <a:latin typeface="Arial" pitchFamily="34" charset="0"/>
                <a:cs typeface="Arial" pitchFamily="34" charset="0"/>
              </a:endParaRPr>
            </a:p>
          </p:txBody>
        </p:sp>
        <p:sp>
          <p:nvSpPr>
            <p:cNvPr id="17" name="Rectangle 18"/>
            <p:cNvSpPr>
              <a:spLocks noChangeArrowheads="1"/>
            </p:cNvSpPr>
            <p:nvPr/>
          </p:nvSpPr>
          <p:spPr bwMode="auto">
            <a:xfrm>
              <a:off x="152401" y="4628575"/>
              <a:ext cx="3162300" cy="74295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CA" altLang="en-US" sz="1200" b="1" i="0" u="none" strike="noStrike" cap="none" normalizeH="0" baseline="0" dirty="0">
                  <a:ln>
                    <a:noFill/>
                  </a:ln>
                  <a:solidFill>
                    <a:schemeClr val="tx1"/>
                  </a:solidFill>
                  <a:effectLst/>
                  <a:latin typeface="Arial" pitchFamily="34" charset="0"/>
                  <a:cs typeface="Arial" pitchFamily="34" charset="0"/>
                </a:rPr>
                <a:t>Lost to follow-up (give reasons) (n=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CA" altLang="en-US" sz="1200" b="1" i="0" u="none" strike="noStrike" cap="none" normalizeH="0" baseline="0" dirty="0">
                  <a:ln>
                    <a:noFill/>
                  </a:ln>
                  <a:solidFill>
                    <a:schemeClr val="tx1"/>
                  </a:solidFill>
                  <a:effectLst/>
                  <a:latin typeface="Arial" pitchFamily="34" charset="0"/>
                  <a:cs typeface="Arial" pitchFamily="34" charset="0"/>
                </a:rPr>
                <a:t>Discontinued intervention (why?) (n=  )</a:t>
              </a:r>
              <a:endParaRPr kumimoji="0" lang="en-US" altLang="en-US" sz="1200" b="1" i="0" u="none" strike="noStrike" cap="none" normalizeH="0" baseline="0" dirty="0">
                <a:ln>
                  <a:noFill/>
                </a:ln>
                <a:solidFill>
                  <a:schemeClr val="tx1"/>
                </a:solidFill>
                <a:effectLst/>
                <a:latin typeface="Arial" pitchFamily="34" charset="0"/>
                <a:cs typeface="Arial" pitchFamily="34" charset="0"/>
              </a:endParaRPr>
            </a:p>
          </p:txBody>
        </p:sp>
        <p:sp>
          <p:nvSpPr>
            <p:cNvPr id="18" name="Rectangle 19"/>
            <p:cNvSpPr>
              <a:spLocks noChangeArrowheads="1"/>
            </p:cNvSpPr>
            <p:nvPr/>
          </p:nvSpPr>
          <p:spPr bwMode="auto">
            <a:xfrm>
              <a:off x="5149561" y="4612124"/>
              <a:ext cx="3805526" cy="74295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CA" altLang="en-US" sz="1200" b="1" i="0" u="none" strike="noStrike" cap="none" normalizeH="0" baseline="0" dirty="0">
                  <a:ln>
                    <a:noFill/>
                  </a:ln>
                  <a:solidFill>
                    <a:schemeClr val="tx1"/>
                  </a:solidFill>
                  <a:effectLst/>
                  <a:latin typeface="Arial" pitchFamily="34" charset="0"/>
                  <a:cs typeface="Arial" pitchFamily="34" charset="0"/>
                </a:rPr>
                <a:t>Lost to follow-up (give reasons) (n=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CA" altLang="en-US" sz="1200" b="1" i="0" u="none" strike="noStrike" cap="none" normalizeH="0" baseline="0" dirty="0">
                  <a:ln>
                    <a:noFill/>
                  </a:ln>
                  <a:solidFill>
                    <a:schemeClr val="tx1"/>
                  </a:solidFill>
                  <a:effectLst/>
                  <a:latin typeface="Arial" pitchFamily="34" charset="0"/>
                  <a:cs typeface="Arial" pitchFamily="34" charset="0"/>
                </a:rPr>
                <a:t>Discontinued intervention (give reasons) (n=  </a:t>
              </a:r>
              <a:r>
                <a:rPr kumimoji="0" lang="en-CA" altLang="en-US" sz="1000" b="1" i="0" u="none" strike="noStrike" cap="none" normalizeH="0" baseline="0" dirty="0">
                  <a:ln>
                    <a:noFill/>
                  </a:ln>
                  <a:solidFill>
                    <a:schemeClr val="tx1"/>
                  </a:solidFill>
                  <a:effectLst/>
                  <a:latin typeface="Arial" pitchFamily="34" charset="0"/>
                  <a:cs typeface="Arial" pitchFamily="34" charset="0"/>
                </a:rPr>
                <a:t>)</a:t>
              </a:r>
              <a:endParaRPr kumimoji="0" lang="en-US" altLang="en-US" sz="1800" b="1" i="0" u="none" strike="noStrike" cap="none" normalizeH="0" baseline="0" dirty="0">
                <a:ln>
                  <a:noFill/>
                </a:ln>
                <a:solidFill>
                  <a:schemeClr val="tx1"/>
                </a:solidFill>
                <a:effectLst/>
                <a:latin typeface="Arial" pitchFamily="34" charset="0"/>
                <a:cs typeface="Arial" pitchFamily="34" charset="0"/>
              </a:endParaRPr>
            </a:p>
          </p:txBody>
        </p:sp>
        <p:sp>
          <p:nvSpPr>
            <p:cNvPr id="19" name="AutoShape 20"/>
            <p:cNvSpPr>
              <a:spLocks noChangeArrowheads="1"/>
            </p:cNvSpPr>
            <p:nvPr/>
          </p:nvSpPr>
          <p:spPr bwMode="auto">
            <a:xfrm>
              <a:off x="3479331" y="4539962"/>
              <a:ext cx="1527826" cy="487798"/>
            </a:xfrm>
            <a:prstGeom prst="roundRect">
              <a:avLst>
                <a:gd name="adj" fmla="val 16667"/>
              </a:avLst>
            </a:prstGeom>
            <a:solidFill>
              <a:srgbClr val="A9C7FD"/>
            </a:solidFill>
            <a:ln w="9525">
              <a:solidFill>
                <a:srgbClr val="000000"/>
              </a:solidFill>
              <a:round/>
              <a:headEnd/>
              <a:tailEnd/>
            </a:ln>
          </p:spPr>
          <p:txBody>
            <a:bodyPr vert="horz" wrap="square" lIns="45720" tIns="45720" rIns="45720" bIns="45720" numCol="1" anchor="t" anchorCtr="0" compatLnSpc="1">
              <a:prstTxWarp prst="textNoShape">
                <a:avLst/>
              </a:prstTxWarp>
            </a:bodyPr>
            <a:lstStyle/>
            <a:p>
              <a:pPr marL="0" marR="0" lvl="0" indent="0" algn="ctr" defTabSz="914400" rtl="0" eaLnBrk="1" fontAlgn="base" latinLnBrk="0" hangingPunct="1">
                <a:lnSpc>
                  <a:spcPct val="100000"/>
                </a:lnSpc>
                <a:spcBef>
                  <a:spcPts val="1000"/>
                </a:spcBef>
                <a:spcAft>
                  <a:spcPct val="0"/>
                </a:spcAft>
                <a:buClrTx/>
                <a:buSzTx/>
                <a:buFontTx/>
                <a:buNone/>
                <a:tabLst/>
              </a:pPr>
              <a:r>
                <a:rPr kumimoji="0" lang="en-US" altLang="en-US" sz="2400" b="1" i="0" u="none" strike="noStrike" cap="none" normalizeH="0" baseline="0" dirty="0">
                  <a:ln>
                    <a:noFill/>
                  </a:ln>
                  <a:solidFill>
                    <a:srgbClr val="4F81BD"/>
                  </a:solidFill>
                  <a:effectLst/>
                  <a:latin typeface="Candara" pitchFamily="34" charset="0"/>
                  <a:cs typeface="Arial" pitchFamily="34" charset="0"/>
                </a:rPr>
                <a:t>Follow-Up</a:t>
              </a:r>
              <a:endParaRPr kumimoji="0" lang="en-US" altLang="en-US" sz="2400" b="0" i="0" u="none" strike="noStrike" cap="none" normalizeH="0" baseline="0" dirty="0">
                <a:ln>
                  <a:noFill/>
                </a:ln>
                <a:solidFill>
                  <a:schemeClr val="tx1"/>
                </a:solidFill>
                <a:effectLst/>
                <a:latin typeface="Arial" pitchFamily="34" charset="0"/>
                <a:cs typeface="Arial" pitchFamily="34" charset="0"/>
              </a:endParaRPr>
            </a:p>
          </p:txBody>
        </p:sp>
        <p:cxnSp>
          <p:nvCxnSpPr>
            <p:cNvPr id="20" name="AutoShape 16"/>
            <p:cNvCxnSpPr>
              <a:cxnSpLocks noChangeShapeType="1"/>
            </p:cNvCxnSpPr>
            <p:nvPr/>
          </p:nvCxnSpPr>
          <p:spPr bwMode="auto">
            <a:xfrm>
              <a:off x="1814945" y="5371525"/>
              <a:ext cx="0" cy="490537"/>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1" name="AutoShape 16"/>
            <p:cNvCxnSpPr>
              <a:cxnSpLocks noChangeShapeType="1"/>
            </p:cNvCxnSpPr>
            <p:nvPr/>
          </p:nvCxnSpPr>
          <p:spPr bwMode="auto">
            <a:xfrm>
              <a:off x="6487391" y="5371525"/>
              <a:ext cx="0" cy="490537"/>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sp>
          <p:nvSpPr>
            <p:cNvPr id="22" name="Rectangle 21"/>
            <p:cNvSpPr>
              <a:spLocks noChangeArrowheads="1"/>
            </p:cNvSpPr>
            <p:nvPr/>
          </p:nvSpPr>
          <p:spPr bwMode="auto">
            <a:xfrm>
              <a:off x="457633" y="5862062"/>
              <a:ext cx="2843212" cy="74295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CA" altLang="en-US" sz="1400" b="1" i="0" u="none" strike="noStrike" cap="none" normalizeH="0" baseline="0" dirty="0">
                  <a:ln>
                    <a:noFill/>
                  </a:ln>
                  <a:solidFill>
                    <a:schemeClr val="tx1"/>
                  </a:solidFill>
                  <a:effectLst/>
                  <a:latin typeface="Arial" pitchFamily="34" charset="0"/>
                  <a:cs typeface="Arial" pitchFamily="34" charset="0"/>
                </a:rPr>
                <a:t>Analysed  (n=  )</a:t>
              </a:r>
              <a:br>
                <a:rPr kumimoji="0" lang="en-CA" altLang="en-US" sz="1200" b="1" i="0" u="none" strike="noStrike" cap="none" normalizeH="0" baseline="0" dirty="0">
                  <a:ln>
                    <a:noFill/>
                  </a:ln>
                  <a:solidFill>
                    <a:schemeClr val="tx1"/>
                  </a:solidFill>
                  <a:effectLst/>
                  <a:latin typeface="Arial" pitchFamily="34" charset="0"/>
                  <a:cs typeface="Arial" pitchFamily="34" charset="0"/>
                </a:rPr>
              </a:br>
              <a:r>
                <a:rPr kumimoji="0" lang="en-US" altLang="en-US" sz="12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CA" altLang="en-US" sz="1200" b="1" i="0" u="none" strike="noStrike" cap="none" normalizeH="0" baseline="0" dirty="0">
                  <a:ln>
                    <a:noFill/>
                  </a:ln>
                  <a:solidFill>
                    <a:schemeClr val="tx1"/>
                  </a:solidFill>
                  <a:effectLst/>
                  <a:latin typeface="Arial" pitchFamily="34" charset="0"/>
                  <a:cs typeface="Arial" pitchFamily="34" charset="0"/>
                </a:rPr>
                <a:t>Excluded from analysis (give reasons) (n=  )</a:t>
              </a:r>
              <a:endParaRPr kumimoji="0" lang="en-US" altLang="en-US" sz="1200" b="1" i="0" u="none" strike="noStrike" cap="none" normalizeH="0" baseline="0" dirty="0">
                <a:ln>
                  <a:noFill/>
                </a:ln>
                <a:solidFill>
                  <a:schemeClr val="tx1"/>
                </a:solidFill>
                <a:effectLst/>
                <a:latin typeface="Arial" pitchFamily="34" charset="0"/>
                <a:cs typeface="Arial" pitchFamily="34" charset="0"/>
              </a:endParaRPr>
            </a:p>
          </p:txBody>
        </p:sp>
        <p:sp>
          <p:nvSpPr>
            <p:cNvPr id="23" name="Rectangle 22"/>
            <p:cNvSpPr>
              <a:spLocks noChangeArrowheads="1"/>
            </p:cNvSpPr>
            <p:nvPr/>
          </p:nvSpPr>
          <p:spPr bwMode="auto">
            <a:xfrm>
              <a:off x="5149561" y="5862062"/>
              <a:ext cx="2843213" cy="74295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CA" altLang="en-US" sz="1400" b="1" i="0" u="none" strike="noStrike" cap="none" normalizeH="0" baseline="0" dirty="0">
                  <a:ln>
                    <a:noFill/>
                  </a:ln>
                  <a:solidFill>
                    <a:schemeClr val="tx1"/>
                  </a:solidFill>
                  <a:effectLst/>
                  <a:latin typeface="Arial" pitchFamily="34" charset="0"/>
                  <a:cs typeface="Arial" pitchFamily="34" charset="0"/>
                </a:rPr>
                <a:t>Analysed  (n=  )</a:t>
              </a:r>
              <a:br>
                <a:rPr kumimoji="0" lang="en-CA" altLang="en-US" sz="1200" b="1" i="0" u="none" strike="noStrike" cap="none" normalizeH="0" baseline="0" dirty="0">
                  <a:ln>
                    <a:noFill/>
                  </a:ln>
                  <a:solidFill>
                    <a:schemeClr val="tx1"/>
                  </a:solidFill>
                  <a:effectLst/>
                  <a:latin typeface="Arial" pitchFamily="34" charset="0"/>
                  <a:cs typeface="Arial" pitchFamily="34" charset="0"/>
                </a:rPr>
              </a:br>
              <a:r>
                <a:rPr kumimoji="0" lang="en-US" altLang="en-US" sz="12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CA" altLang="en-US" sz="1200" b="1" i="0" u="none" strike="noStrike" cap="none" normalizeH="0" baseline="0" dirty="0">
                  <a:ln>
                    <a:noFill/>
                  </a:ln>
                  <a:solidFill>
                    <a:schemeClr val="tx1"/>
                  </a:solidFill>
                  <a:effectLst/>
                  <a:latin typeface="Arial" pitchFamily="34" charset="0"/>
                  <a:cs typeface="Arial" pitchFamily="34" charset="0"/>
                </a:rPr>
                <a:t>Excluded from analysis (give reasons) (n=  )</a:t>
              </a:r>
              <a:endParaRPr kumimoji="0" lang="en-US" altLang="en-US" sz="12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4" name="AutoShape 23"/>
            <p:cNvSpPr>
              <a:spLocks noChangeArrowheads="1"/>
            </p:cNvSpPr>
            <p:nvPr/>
          </p:nvSpPr>
          <p:spPr bwMode="auto">
            <a:xfrm>
              <a:off x="3529663" y="5862062"/>
              <a:ext cx="1427162" cy="462538"/>
            </a:xfrm>
            <a:prstGeom prst="roundRect">
              <a:avLst>
                <a:gd name="adj" fmla="val 16667"/>
              </a:avLst>
            </a:prstGeom>
            <a:solidFill>
              <a:srgbClr val="A9C7FD"/>
            </a:solidFill>
            <a:ln w="9525">
              <a:solidFill>
                <a:srgbClr val="000000"/>
              </a:solidFill>
              <a:round/>
              <a:headEnd/>
              <a:tailEnd/>
            </a:ln>
          </p:spPr>
          <p:txBody>
            <a:bodyPr vert="horz" wrap="square" lIns="45720" tIns="45720" rIns="45720" bIns="45720" numCol="1" anchor="t" anchorCtr="0" compatLnSpc="1">
              <a:prstTxWarp prst="textNoShape">
                <a:avLst/>
              </a:prstTxWarp>
            </a:bodyPr>
            <a:lstStyle/>
            <a:p>
              <a:pPr marL="0" marR="0" lvl="0" indent="0" algn="ctr" defTabSz="914400" rtl="0" eaLnBrk="1" fontAlgn="base" latinLnBrk="0" hangingPunct="1">
                <a:lnSpc>
                  <a:spcPct val="100000"/>
                </a:lnSpc>
                <a:spcBef>
                  <a:spcPts val="1000"/>
                </a:spcBef>
                <a:spcAft>
                  <a:spcPct val="0"/>
                </a:spcAft>
                <a:buClrTx/>
                <a:buSzTx/>
                <a:buFontTx/>
                <a:buNone/>
                <a:tabLst/>
              </a:pPr>
              <a:r>
                <a:rPr kumimoji="0" lang="en-US" altLang="en-US" sz="2400" b="1" i="0" u="none" strike="noStrike" cap="none" normalizeH="0" baseline="0" dirty="0">
                  <a:ln>
                    <a:noFill/>
                  </a:ln>
                  <a:solidFill>
                    <a:srgbClr val="4F81BD"/>
                  </a:solidFill>
                  <a:effectLst/>
                  <a:latin typeface="Candara" pitchFamily="34" charset="0"/>
                  <a:cs typeface="Arial" pitchFamily="34" charset="0"/>
                </a:rPr>
                <a:t>Analysis</a:t>
              </a:r>
              <a:endParaRPr kumimoji="0" lang="en-US" altLang="en-US" sz="2400" b="0" i="0" u="none" strike="noStrike" cap="none" normalizeH="0" baseline="0" dirty="0">
                <a:ln>
                  <a:noFill/>
                </a:ln>
                <a:solidFill>
                  <a:schemeClr val="tx1"/>
                </a:solidFill>
                <a:effectLst/>
                <a:latin typeface="Arial" pitchFamily="34" charset="0"/>
                <a:cs typeface="Arial" pitchFamily="34" charset="0"/>
              </a:endParaRPr>
            </a:p>
          </p:txBody>
        </p:sp>
        <p:cxnSp>
          <p:nvCxnSpPr>
            <p:cNvPr id="25" name="AutoShape 17"/>
            <p:cNvCxnSpPr>
              <a:cxnSpLocks noChangeShapeType="1"/>
            </p:cNvCxnSpPr>
            <p:nvPr/>
          </p:nvCxnSpPr>
          <p:spPr bwMode="auto">
            <a:xfrm>
              <a:off x="6487391" y="4267200"/>
              <a:ext cx="0" cy="350839"/>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26" name="AutoShape 17"/>
            <p:cNvCxnSpPr>
              <a:cxnSpLocks noChangeShapeType="1"/>
            </p:cNvCxnSpPr>
            <p:nvPr/>
          </p:nvCxnSpPr>
          <p:spPr bwMode="auto">
            <a:xfrm>
              <a:off x="1804554" y="4261285"/>
              <a:ext cx="0" cy="350839"/>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grpSp>
      <p:pic>
        <p:nvPicPr>
          <p:cNvPr id="27" name="Picture 5"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46713" y="294394"/>
            <a:ext cx="3468687"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5973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501354"/>
            <a:ext cx="3657600" cy="685800"/>
          </a:xfrm>
        </p:spPr>
        <p:txBody>
          <a:bodyPr>
            <a:normAutofit fontScale="90000"/>
          </a:bodyPr>
          <a:lstStyle/>
          <a:p>
            <a:pPr algn="l"/>
            <a:r>
              <a:rPr lang="en-US" sz="3200" dirty="0">
                <a:solidFill>
                  <a:prstClr val="black"/>
                </a:solidFill>
                <a:latin typeface="Arial"/>
              </a:rPr>
              <a:t>CONSORT Figure - Reach</a:t>
            </a:r>
            <a:endParaRPr lang="en-US" sz="2800" dirty="0"/>
          </a:p>
        </p:txBody>
      </p:sp>
      <p:sp>
        <p:nvSpPr>
          <p:cNvPr id="3" name="Footer Placeholder 2"/>
          <p:cNvSpPr>
            <a:spLocks noGrp="1"/>
          </p:cNvSpPr>
          <p:nvPr>
            <p:ph type="ftr" sz="quarter" idx="11"/>
          </p:nvPr>
        </p:nvSpPr>
        <p:spPr>
          <a:xfrm>
            <a:off x="685800" y="5634625"/>
            <a:ext cx="7620000" cy="385175"/>
          </a:xfrm>
          <a:ln>
            <a:solidFill>
              <a:srgbClr val="FF0000"/>
            </a:solidFill>
          </a:ln>
        </p:spPr>
        <p:txBody>
          <a:bodyPr/>
          <a:lstStyle/>
          <a:p>
            <a:r>
              <a:rPr lang="en-US" dirty="0"/>
              <a:t>Critical Considerations: 	-Characteristics of Enrollers vs. Decliners</a:t>
            </a:r>
          </a:p>
        </p:txBody>
      </p:sp>
      <p:grpSp>
        <p:nvGrpSpPr>
          <p:cNvPr id="33" name="Group 32"/>
          <p:cNvGrpSpPr/>
          <p:nvPr/>
        </p:nvGrpSpPr>
        <p:grpSpPr>
          <a:xfrm>
            <a:off x="304800" y="1143000"/>
            <a:ext cx="8686800" cy="3975404"/>
            <a:chOff x="381000" y="2046816"/>
            <a:chExt cx="8686800" cy="3076950"/>
          </a:xfrm>
        </p:grpSpPr>
        <p:sp>
          <p:nvSpPr>
            <p:cNvPr id="4" name="Rectangle 3"/>
            <p:cNvSpPr/>
            <p:nvPr/>
          </p:nvSpPr>
          <p:spPr>
            <a:xfrm>
              <a:off x="381000" y="2057400"/>
              <a:ext cx="2514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5" name="Rectangle 4"/>
            <p:cNvSpPr/>
            <p:nvPr/>
          </p:nvSpPr>
          <p:spPr>
            <a:xfrm>
              <a:off x="381000" y="3296172"/>
              <a:ext cx="2514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6" name="Rectangle 5"/>
            <p:cNvSpPr/>
            <p:nvPr/>
          </p:nvSpPr>
          <p:spPr>
            <a:xfrm>
              <a:off x="3505200" y="3294966"/>
              <a:ext cx="297942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7" name="Rectangle 6"/>
            <p:cNvSpPr/>
            <p:nvPr/>
          </p:nvSpPr>
          <p:spPr>
            <a:xfrm>
              <a:off x="381000" y="4514166"/>
              <a:ext cx="2514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8" name="Rectangle 7"/>
            <p:cNvSpPr/>
            <p:nvPr/>
          </p:nvSpPr>
          <p:spPr>
            <a:xfrm>
              <a:off x="3505200" y="4480080"/>
              <a:ext cx="2514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9" name="Rectangle 8"/>
            <p:cNvSpPr/>
            <p:nvPr/>
          </p:nvSpPr>
          <p:spPr>
            <a:xfrm>
              <a:off x="6484620" y="4477434"/>
              <a:ext cx="2506980" cy="5938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0" name="TextBox 9"/>
            <p:cNvSpPr txBox="1"/>
            <p:nvPr/>
          </p:nvSpPr>
          <p:spPr>
            <a:xfrm>
              <a:off x="457200" y="2046816"/>
              <a:ext cx="2362200" cy="547902"/>
            </a:xfrm>
            <a:prstGeom prst="rect">
              <a:avLst/>
            </a:prstGeom>
            <a:noFill/>
          </p:spPr>
          <p:txBody>
            <a:bodyPr wrap="square" rtlCol="0">
              <a:spAutoFit/>
            </a:bodyPr>
            <a:lstStyle/>
            <a:p>
              <a:pPr algn="ctr"/>
              <a:r>
                <a:rPr lang="en-US" sz="2000" dirty="0"/>
                <a:t>Total Potential</a:t>
              </a:r>
            </a:p>
            <a:p>
              <a:pPr algn="ctr"/>
              <a:r>
                <a:rPr lang="en-US" sz="2000" dirty="0"/>
                <a:t>Participants (n)</a:t>
              </a:r>
            </a:p>
          </p:txBody>
        </p:sp>
        <p:sp>
          <p:nvSpPr>
            <p:cNvPr id="12" name="TextBox 11"/>
            <p:cNvSpPr txBox="1"/>
            <p:nvPr/>
          </p:nvSpPr>
          <p:spPr>
            <a:xfrm>
              <a:off x="457200" y="3276600"/>
              <a:ext cx="2362200" cy="547902"/>
            </a:xfrm>
            <a:prstGeom prst="rect">
              <a:avLst/>
            </a:prstGeom>
            <a:noFill/>
          </p:spPr>
          <p:txBody>
            <a:bodyPr wrap="square" rtlCol="0">
              <a:spAutoFit/>
            </a:bodyPr>
            <a:lstStyle/>
            <a:p>
              <a:pPr algn="ctr"/>
              <a:r>
                <a:rPr lang="en-US" sz="2000" dirty="0"/>
                <a:t>Individuals Eligible</a:t>
              </a:r>
            </a:p>
            <a:p>
              <a:pPr algn="ctr"/>
              <a:r>
                <a:rPr lang="en-US" sz="2000" dirty="0"/>
                <a:t>(n and %)</a:t>
              </a:r>
            </a:p>
          </p:txBody>
        </p:sp>
        <p:sp>
          <p:nvSpPr>
            <p:cNvPr id="16" name="TextBox 15"/>
            <p:cNvSpPr txBox="1"/>
            <p:nvPr/>
          </p:nvSpPr>
          <p:spPr>
            <a:xfrm>
              <a:off x="457200" y="4495800"/>
              <a:ext cx="2362200" cy="547902"/>
            </a:xfrm>
            <a:prstGeom prst="rect">
              <a:avLst/>
            </a:prstGeom>
            <a:noFill/>
          </p:spPr>
          <p:txBody>
            <a:bodyPr wrap="square" rtlCol="0">
              <a:spAutoFit/>
            </a:bodyPr>
            <a:lstStyle/>
            <a:p>
              <a:pPr algn="ctr"/>
              <a:r>
                <a:rPr lang="en-US" sz="2000" dirty="0"/>
                <a:t>Individuals Eligible</a:t>
              </a:r>
            </a:p>
            <a:p>
              <a:pPr algn="ctr"/>
              <a:r>
                <a:rPr lang="en-US" sz="2000" dirty="0"/>
                <a:t>(n and %)</a:t>
              </a:r>
            </a:p>
          </p:txBody>
        </p:sp>
        <p:sp>
          <p:nvSpPr>
            <p:cNvPr id="17" name="TextBox 16"/>
            <p:cNvSpPr txBox="1"/>
            <p:nvPr/>
          </p:nvSpPr>
          <p:spPr>
            <a:xfrm>
              <a:off x="3581400" y="4459069"/>
              <a:ext cx="2362200" cy="547902"/>
            </a:xfrm>
            <a:prstGeom prst="rect">
              <a:avLst/>
            </a:prstGeom>
            <a:noFill/>
          </p:spPr>
          <p:txBody>
            <a:bodyPr wrap="square" rtlCol="0">
              <a:spAutoFit/>
            </a:bodyPr>
            <a:lstStyle/>
            <a:p>
              <a:pPr algn="ctr"/>
              <a:r>
                <a:rPr lang="en-US" sz="2000" dirty="0"/>
                <a:t>Individuals Decline</a:t>
              </a:r>
            </a:p>
            <a:p>
              <a:pPr algn="ctr"/>
              <a:r>
                <a:rPr lang="en-US" sz="2000" dirty="0"/>
                <a:t>(n and %)</a:t>
              </a:r>
            </a:p>
          </p:txBody>
        </p:sp>
        <p:sp>
          <p:nvSpPr>
            <p:cNvPr id="18" name="TextBox 17"/>
            <p:cNvSpPr txBox="1"/>
            <p:nvPr/>
          </p:nvSpPr>
          <p:spPr>
            <a:xfrm>
              <a:off x="6484620" y="4464937"/>
              <a:ext cx="2583180" cy="547901"/>
            </a:xfrm>
            <a:prstGeom prst="rect">
              <a:avLst/>
            </a:prstGeom>
            <a:noFill/>
          </p:spPr>
          <p:txBody>
            <a:bodyPr wrap="square" rtlCol="0">
              <a:spAutoFit/>
            </a:bodyPr>
            <a:lstStyle/>
            <a:p>
              <a:pPr algn="ctr"/>
              <a:r>
                <a:rPr lang="en-US" sz="2000" dirty="0"/>
                <a:t>Not Contacted/Other</a:t>
              </a:r>
            </a:p>
            <a:p>
              <a:pPr algn="ctr"/>
              <a:r>
                <a:rPr lang="en-US" sz="2000" dirty="0"/>
                <a:t>(n and %)</a:t>
              </a:r>
            </a:p>
          </p:txBody>
        </p:sp>
        <p:sp>
          <p:nvSpPr>
            <p:cNvPr id="19" name="TextBox 18"/>
            <p:cNvSpPr txBox="1"/>
            <p:nvPr/>
          </p:nvSpPr>
          <p:spPr>
            <a:xfrm>
              <a:off x="3505200" y="3283513"/>
              <a:ext cx="2979420" cy="547901"/>
            </a:xfrm>
            <a:prstGeom prst="rect">
              <a:avLst/>
            </a:prstGeom>
            <a:noFill/>
          </p:spPr>
          <p:txBody>
            <a:bodyPr wrap="square" rtlCol="0">
              <a:spAutoFit/>
            </a:bodyPr>
            <a:lstStyle/>
            <a:p>
              <a:pPr algn="ctr"/>
              <a:r>
                <a:rPr lang="en-US" sz="2000" dirty="0"/>
                <a:t>Excluded by Investigator</a:t>
              </a:r>
            </a:p>
            <a:p>
              <a:pPr algn="ctr"/>
              <a:r>
                <a:rPr lang="en-US" sz="2000" dirty="0"/>
                <a:t>(n, %, and reasons)</a:t>
              </a:r>
            </a:p>
          </p:txBody>
        </p:sp>
        <p:cxnSp>
          <p:nvCxnSpPr>
            <p:cNvPr id="21" name="Straight Arrow Connector 20"/>
            <p:cNvCxnSpPr>
              <a:stCxn id="4" idx="2"/>
              <a:endCxn id="12" idx="0"/>
            </p:cNvCxnSpPr>
            <p:nvPr/>
          </p:nvCxnSpPr>
          <p:spPr>
            <a:xfrm>
              <a:off x="1638300" y="2667000"/>
              <a:ext cx="0" cy="60960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p:cNvCxnSpPr>
              <a:stCxn id="5" idx="2"/>
              <a:endCxn id="16" idx="0"/>
            </p:cNvCxnSpPr>
            <p:nvPr/>
          </p:nvCxnSpPr>
          <p:spPr>
            <a:xfrm>
              <a:off x="1638300" y="3905772"/>
              <a:ext cx="0" cy="59002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p:cNvCxnSpPr>
              <a:stCxn id="4" idx="2"/>
              <a:endCxn id="19" idx="0"/>
            </p:cNvCxnSpPr>
            <p:nvPr/>
          </p:nvCxnSpPr>
          <p:spPr>
            <a:xfrm>
              <a:off x="1638300" y="2667000"/>
              <a:ext cx="3356610" cy="6165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p:cNvCxnSpPr>
              <a:stCxn id="5" idx="2"/>
              <a:endCxn id="17" idx="0"/>
            </p:cNvCxnSpPr>
            <p:nvPr/>
          </p:nvCxnSpPr>
          <p:spPr>
            <a:xfrm>
              <a:off x="1638300" y="3905772"/>
              <a:ext cx="3124200" cy="5532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a:stCxn id="5" idx="2"/>
            </p:cNvCxnSpPr>
            <p:nvPr/>
          </p:nvCxnSpPr>
          <p:spPr>
            <a:xfrm>
              <a:off x="1638300" y="3905772"/>
              <a:ext cx="6107430" cy="5716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362365032"/>
      </p:ext>
    </p:extLst>
  </p:cSld>
  <p:clrMapOvr>
    <a:masterClrMapping/>
  </p:clrMapOvr>
</p:sld>
</file>

<file path=ppt/theme/theme1.xml><?xml version="1.0" encoding="utf-8"?>
<a:theme xmlns:a="http://schemas.openxmlformats.org/drawingml/2006/main" name="Office Theme">
  <a:themeElements>
    <a:clrScheme name="CU Style Guide">
      <a:dk1>
        <a:sysClr val="windowText" lastClr="000000"/>
      </a:dk1>
      <a:lt1>
        <a:sysClr val="window" lastClr="FFFFFF"/>
      </a:lt1>
      <a:dk2>
        <a:srgbClr val="565A5C"/>
      </a:dk2>
      <a:lt2>
        <a:srgbClr val="E7E6E6"/>
      </a:lt2>
      <a:accent1>
        <a:srgbClr val="5B9BD5"/>
      </a:accent1>
      <a:accent2>
        <a:srgbClr val="ED7D31"/>
      </a:accent2>
      <a:accent3>
        <a:srgbClr val="A5A5A5"/>
      </a:accent3>
      <a:accent4>
        <a:srgbClr val="CFB87C"/>
      </a:accent4>
      <a:accent5>
        <a:srgbClr val="4472C4"/>
      </a:accent5>
      <a:accent6>
        <a:srgbClr val="595959"/>
      </a:accent6>
      <a:hlink>
        <a:srgbClr val="0563C1"/>
      </a:hlink>
      <a:folHlink>
        <a:srgbClr val="954F72"/>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4621</TotalTime>
  <Words>2080</Words>
  <Application>Microsoft Office PowerPoint</Application>
  <PresentationFormat>On-screen Show (4:3)</PresentationFormat>
  <Paragraphs>353</Paragraphs>
  <Slides>27</Slides>
  <Notes>12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8" baseType="lpstr">
      <vt:lpstr>MS PGothic</vt:lpstr>
      <vt:lpstr>Arial</vt:lpstr>
      <vt:lpstr>Arial Black</vt:lpstr>
      <vt:lpstr>Calibri</vt:lpstr>
      <vt:lpstr>Cambria</vt:lpstr>
      <vt:lpstr>Candara</vt:lpstr>
      <vt:lpstr>Symbol</vt:lpstr>
      <vt:lpstr>Times New Roman</vt:lpstr>
      <vt:lpstr>Wingdings</vt:lpstr>
      <vt:lpstr>Office Theme</vt:lpstr>
      <vt:lpstr>Bitmap Image</vt:lpstr>
      <vt:lpstr>Expanded CONSORT Figure for Planning and Reporting  D &amp; I Research</vt:lpstr>
      <vt:lpstr>D &amp; I Issues in Pragmatic Research</vt:lpstr>
      <vt:lpstr>WHY Are These Important?</vt:lpstr>
      <vt:lpstr>The RE-AIM Framework and External Validity Reporting www.re-aim.org</vt:lpstr>
      <vt:lpstr>Key Translation and Pragmatic Questions to Consider  for the RE-AIM Dimensions</vt:lpstr>
      <vt:lpstr>Why Is This Important? Consider the DPP Case Study Impact of Loss at Each RE-AIM Concept</vt:lpstr>
      <vt:lpstr>CONSORT Figure</vt:lpstr>
      <vt:lpstr>PowerPoint Presentation</vt:lpstr>
      <vt:lpstr>CONSORT Figure - Reach</vt:lpstr>
      <vt:lpstr>Adoption: Setting and Staff Issues</vt:lpstr>
      <vt:lpstr>Expanded CONSORT issue – Adoption</vt:lpstr>
      <vt:lpstr>PowerPoint Presentation</vt:lpstr>
      <vt:lpstr>DPP Example Adoption Data</vt:lpstr>
      <vt:lpstr>Implementation Factors</vt:lpstr>
      <vt:lpstr>Expanded CONSORT issues – Implementation &amp; Effectiveness</vt:lpstr>
      <vt:lpstr>PowerPoint Presentation</vt:lpstr>
      <vt:lpstr>Maintenance or Sustainability Level or Step</vt:lpstr>
      <vt:lpstr>Expanded CONSORT issue – Maintenance</vt:lpstr>
      <vt:lpstr>PowerPoint Presentation</vt:lpstr>
      <vt:lpstr>Questions? Comments thus far?</vt:lpstr>
      <vt:lpstr>Qualitative Reporting Issues</vt:lpstr>
      <vt:lpstr>Challenges to Using the Expanded CONSORT</vt:lpstr>
      <vt:lpstr>Why is it Important to Use the Expanded CONSORT? (or similar reporting approach)</vt:lpstr>
      <vt:lpstr>Standardized Criteria for Reporting  Implementation Research (StaRI)</vt:lpstr>
      <vt:lpstr>Summary</vt:lpstr>
      <vt:lpstr>Questions? Comments? I’m all ears.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Cameron, Chase</dc:creator>
  <cp:lastModifiedBy>Gina Schwieger</cp:lastModifiedBy>
  <cp:revision>108</cp:revision>
  <dcterms:created xsi:type="dcterms:W3CDTF">2015-05-06T20:39:50Z</dcterms:created>
  <dcterms:modified xsi:type="dcterms:W3CDTF">2017-06-21T15:30:46Z</dcterms:modified>
</cp:coreProperties>
</file>