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ppt/tags/tag10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1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2.xml" ContentType="application/vnd.openxmlformats-officedocument.presentationml.tags+xml"/>
  <Override PartName="/ppt/notesSlides/notesSlide30.xml" ContentType="application/vnd.openxmlformats-officedocument.presentationml.notesSlide+xml"/>
  <Override PartName="/ppt/tags/tag13.xml" ContentType="application/vnd.openxmlformats-officedocument.presentationml.tags+xml"/>
  <Override PartName="/ppt/notesSlides/notesSlide31.xml" ContentType="application/vnd.openxmlformats-officedocument.presentationml.notesSlide+xml"/>
  <Override PartName="/ppt/tags/tag14.xml" ContentType="application/vnd.openxmlformats-officedocument.presentationml.tags+xml"/>
  <Override PartName="/ppt/notesSlides/notesSlide3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5.xml" ContentType="application/vnd.openxmlformats-officedocument.presentationml.tags+xml"/>
  <Override PartName="/ppt/notesSlides/notesSlide33.xml" ContentType="application/vnd.openxmlformats-officedocument.presentationml.notesSlide+xml"/>
  <Override PartName="/ppt/tags/tag16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17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88" r:id="rId3"/>
    <p:sldId id="304" r:id="rId4"/>
    <p:sldId id="290" r:id="rId5"/>
    <p:sldId id="291" r:id="rId6"/>
    <p:sldId id="302" r:id="rId7"/>
    <p:sldId id="264" r:id="rId8"/>
    <p:sldId id="294" r:id="rId9"/>
    <p:sldId id="320" r:id="rId10"/>
    <p:sldId id="295" r:id="rId11"/>
    <p:sldId id="319" r:id="rId12"/>
    <p:sldId id="296" r:id="rId13"/>
    <p:sldId id="312" r:id="rId14"/>
    <p:sldId id="265" r:id="rId15"/>
    <p:sldId id="266" r:id="rId16"/>
    <p:sldId id="311" r:id="rId17"/>
    <p:sldId id="267" r:id="rId18"/>
    <p:sldId id="268" r:id="rId19"/>
    <p:sldId id="313" r:id="rId20"/>
    <p:sldId id="299" r:id="rId21"/>
    <p:sldId id="270" r:id="rId22"/>
    <p:sldId id="271" r:id="rId23"/>
    <p:sldId id="272" r:id="rId24"/>
    <p:sldId id="273" r:id="rId25"/>
    <p:sldId id="274" r:id="rId26"/>
    <p:sldId id="275" r:id="rId27"/>
    <p:sldId id="314" r:id="rId28"/>
    <p:sldId id="276" r:id="rId29"/>
    <p:sldId id="322" r:id="rId30"/>
    <p:sldId id="321" r:id="rId31"/>
    <p:sldId id="277" r:id="rId32"/>
    <p:sldId id="278" r:id="rId33"/>
    <p:sldId id="315" r:id="rId34"/>
    <p:sldId id="279" r:id="rId35"/>
    <p:sldId id="307" r:id="rId36"/>
    <p:sldId id="309" r:id="rId37"/>
    <p:sldId id="308" r:id="rId38"/>
    <p:sldId id="310" r:id="rId39"/>
    <p:sldId id="316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82313" autoAdjust="0"/>
  </p:normalViewPr>
  <p:slideViewPr>
    <p:cSldViewPr snapToGrid="0">
      <p:cViewPr varScale="1">
        <p:scale>
          <a:sx n="104" d="100"/>
          <a:sy n="104" d="100"/>
        </p:scale>
        <p:origin x="14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E342B0-5DB0-46A8-9866-4D1CC295E7ED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9C75F77-200B-47E2-8E24-8BFAE53F159E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Testing interventions in practice settings</a:t>
          </a:r>
        </a:p>
      </dgm:t>
    </dgm:pt>
    <dgm:pt modelId="{28C811C7-5C27-4FA9-9ED1-0D8AB58F5267}" type="parTrans" cxnId="{BF0CF103-CCD4-46E1-B213-F4D0974B2D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1A8ABB-9304-4CE6-AEEF-7B2A52891BA6}" type="sibTrans" cxnId="{BF0CF103-CCD4-46E1-B213-F4D0974B2DB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50B3B96-B796-4D4F-938C-BC0C227DC2AD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Improved external validity</a:t>
          </a:r>
        </a:p>
      </dgm:t>
    </dgm:pt>
    <dgm:pt modelId="{6B95C843-1C3F-4195-B631-E0B787369B81}" type="parTrans" cxnId="{037C1D00-E00E-46E5-B688-85DBFA91B7E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6996D5F-E960-4CA8-AC44-F00094472C2D}" type="sibTrans" cxnId="{037C1D00-E00E-46E5-B688-85DBFA91B7E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0E0B9CB-5AF6-4672-B4F7-2FFC7E8B9494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Faster translation of effective programs to practice</a:t>
          </a:r>
        </a:p>
      </dgm:t>
    </dgm:pt>
    <dgm:pt modelId="{B08727E1-6B20-4179-AE08-D8589DFAC3FF}" type="parTrans" cxnId="{279C3FAC-D065-4218-A9EF-03B243E729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437329A-4695-4D44-A66E-CBAC445BC45B}" type="sibTrans" cxnId="{279C3FAC-D065-4218-A9EF-03B243E7299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B8D3E7F-028C-4A07-B284-743099C0F744}" type="pres">
      <dgm:prSet presAssocID="{0DE342B0-5DB0-46A8-9866-4D1CC295E7ED}" presName="Name0" presStyleCnt="0">
        <dgm:presLayoutVars>
          <dgm:dir/>
          <dgm:animLvl val="lvl"/>
          <dgm:resizeHandles val="exact"/>
        </dgm:presLayoutVars>
      </dgm:prSet>
      <dgm:spPr/>
    </dgm:pt>
    <dgm:pt modelId="{75574025-94F0-4E4F-AA52-A8C848DFA9FA}" type="pres">
      <dgm:prSet presAssocID="{79C75F77-200B-47E2-8E24-8BFAE53F159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AD428061-F8A4-411C-AD80-4BBE185B9CD2}" type="pres">
      <dgm:prSet presAssocID="{5B1A8ABB-9304-4CE6-AEEF-7B2A52891BA6}" presName="parTxOnlySpace" presStyleCnt="0"/>
      <dgm:spPr/>
    </dgm:pt>
    <dgm:pt modelId="{2B282C9A-5242-4F74-9EE8-5FA71D84AF1A}" type="pres">
      <dgm:prSet presAssocID="{650B3B96-B796-4D4F-938C-BC0C227DC2A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4AF4D73-B9D2-4D8D-B533-30875E9EC72D}" type="pres">
      <dgm:prSet presAssocID="{66996D5F-E960-4CA8-AC44-F00094472C2D}" presName="parTxOnlySpace" presStyleCnt="0"/>
      <dgm:spPr/>
    </dgm:pt>
    <dgm:pt modelId="{9EA53068-1A5E-4F19-A6DB-8A98904FEA74}" type="pres">
      <dgm:prSet presAssocID="{10E0B9CB-5AF6-4672-B4F7-2FFC7E8B949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37C1D00-E00E-46E5-B688-85DBFA91B7E7}" srcId="{0DE342B0-5DB0-46A8-9866-4D1CC295E7ED}" destId="{650B3B96-B796-4D4F-938C-BC0C227DC2AD}" srcOrd="1" destOrd="0" parTransId="{6B95C843-1C3F-4195-B631-E0B787369B81}" sibTransId="{66996D5F-E960-4CA8-AC44-F00094472C2D}"/>
    <dgm:cxn modelId="{BF0CF103-CCD4-46E1-B213-F4D0974B2DB1}" srcId="{0DE342B0-5DB0-46A8-9866-4D1CC295E7ED}" destId="{79C75F77-200B-47E2-8E24-8BFAE53F159E}" srcOrd="0" destOrd="0" parTransId="{28C811C7-5C27-4FA9-9ED1-0D8AB58F5267}" sibTransId="{5B1A8ABB-9304-4CE6-AEEF-7B2A52891BA6}"/>
    <dgm:cxn modelId="{279C3FAC-D065-4218-A9EF-03B243E72998}" srcId="{0DE342B0-5DB0-46A8-9866-4D1CC295E7ED}" destId="{10E0B9CB-5AF6-4672-B4F7-2FFC7E8B9494}" srcOrd="2" destOrd="0" parTransId="{B08727E1-6B20-4179-AE08-D8589DFAC3FF}" sibTransId="{7437329A-4695-4D44-A66E-CBAC445BC45B}"/>
    <dgm:cxn modelId="{52AE2EBF-4490-4215-A72C-18D3F94473A2}" type="presOf" srcId="{0DE342B0-5DB0-46A8-9866-4D1CC295E7ED}" destId="{3B8D3E7F-028C-4A07-B284-743099C0F744}" srcOrd="0" destOrd="0" presId="urn:microsoft.com/office/officeart/2005/8/layout/chevron1"/>
    <dgm:cxn modelId="{7FC1DADA-B5C3-42EC-B689-2AD6386EDD23}" type="presOf" srcId="{10E0B9CB-5AF6-4672-B4F7-2FFC7E8B9494}" destId="{9EA53068-1A5E-4F19-A6DB-8A98904FEA74}" srcOrd="0" destOrd="0" presId="urn:microsoft.com/office/officeart/2005/8/layout/chevron1"/>
    <dgm:cxn modelId="{67217FDC-6B3B-4CDB-82D9-202FA8282197}" type="presOf" srcId="{650B3B96-B796-4D4F-938C-BC0C227DC2AD}" destId="{2B282C9A-5242-4F74-9EE8-5FA71D84AF1A}" srcOrd="0" destOrd="0" presId="urn:microsoft.com/office/officeart/2005/8/layout/chevron1"/>
    <dgm:cxn modelId="{28C2F8E2-E0E4-43F1-AC4B-08172E13F29E}" type="presOf" srcId="{79C75F77-200B-47E2-8E24-8BFAE53F159E}" destId="{75574025-94F0-4E4F-AA52-A8C848DFA9FA}" srcOrd="0" destOrd="0" presId="urn:microsoft.com/office/officeart/2005/8/layout/chevron1"/>
    <dgm:cxn modelId="{36D9819E-41BD-407D-A4D4-E5AA1051F9C6}" type="presParOf" srcId="{3B8D3E7F-028C-4A07-B284-743099C0F744}" destId="{75574025-94F0-4E4F-AA52-A8C848DFA9FA}" srcOrd="0" destOrd="0" presId="urn:microsoft.com/office/officeart/2005/8/layout/chevron1"/>
    <dgm:cxn modelId="{A23FDD24-FC4A-4E54-B2EA-DED4FC656325}" type="presParOf" srcId="{3B8D3E7F-028C-4A07-B284-743099C0F744}" destId="{AD428061-F8A4-411C-AD80-4BBE185B9CD2}" srcOrd="1" destOrd="0" presId="urn:microsoft.com/office/officeart/2005/8/layout/chevron1"/>
    <dgm:cxn modelId="{42F4658E-A80B-4858-9B21-755069D93626}" type="presParOf" srcId="{3B8D3E7F-028C-4A07-B284-743099C0F744}" destId="{2B282C9A-5242-4F74-9EE8-5FA71D84AF1A}" srcOrd="2" destOrd="0" presId="urn:microsoft.com/office/officeart/2005/8/layout/chevron1"/>
    <dgm:cxn modelId="{2173E75E-2A50-4AE0-A984-09806480F43F}" type="presParOf" srcId="{3B8D3E7F-028C-4A07-B284-743099C0F744}" destId="{54AF4D73-B9D2-4D8D-B533-30875E9EC72D}" srcOrd="3" destOrd="0" presId="urn:microsoft.com/office/officeart/2005/8/layout/chevron1"/>
    <dgm:cxn modelId="{61DA63C9-7624-4468-8AAD-EB1D0AF77FC2}" type="presParOf" srcId="{3B8D3E7F-028C-4A07-B284-743099C0F744}" destId="{9EA53068-1A5E-4F19-A6DB-8A98904FEA74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BED88E-CE80-49F3-A065-225EAFC34AD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13FD6A16-FF72-47DC-B5EF-8E1A2E353A5B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Sep. 2017 (N= 9)</a:t>
          </a:r>
        </a:p>
      </dgm:t>
    </dgm:pt>
    <dgm:pt modelId="{1D68377B-D5B1-4FA3-A7B4-4730BFEA097E}" type="parTrans" cxnId="{F2C7C73D-C9D3-4480-8B4D-EDB96B51C6B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BEEE99A-4834-4555-98E9-9911881EEE1C}" type="sibTrans" cxnId="{F2C7C73D-C9D3-4480-8B4D-EDB96B51C6B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222B6B-1484-407E-BFFC-D348A278C712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Dec. 2017 (N= 4)</a:t>
          </a:r>
        </a:p>
      </dgm:t>
    </dgm:pt>
    <dgm:pt modelId="{18F8E427-A710-48EB-B895-DC3ACF66614A}" type="parTrans" cxnId="{937D4944-BD57-43AC-B3F9-B60EF1FCFCD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861C2D5-859D-43E6-A24F-0947A54A042A}" type="sibTrans" cxnId="{937D4944-BD57-43AC-B3F9-B60EF1FCFCD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E64018-B968-40D7-AF76-AAD2B49891A5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Training participants (N= 13)</a:t>
          </a:r>
        </a:p>
      </dgm:t>
    </dgm:pt>
    <dgm:pt modelId="{92DD226F-CBB3-4C96-8791-E93312F2AC52}" type="parTrans" cxnId="{644205A1-D867-4DAC-A60A-8EDDD9471C1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C970D6-A87C-4EDD-B0E3-182CD1556609}" type="sibTrans" cxnId="{644205A1-D867-4DAC-A60A-8EDDD9471C1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75A78A-EA3B-4AF2-B9B8-974E9062C42F}" type="pres">
      <dgm:prSet presAssocID="{12BED88E-CE80-49F3-A065-225EAFC34AD4}" presName="linearFlow" presStyleCnt="0">
        <dgm:presLayoutVars>
          <dgm:dir/>
          <dgm:resizeHandles val="exact"/>
        </dgm:presLayoutVars>
      </dgm:prSet>
      <dgm:spPr/>
    </dgm:pt>
    <dgm:pt modelId="{E3631D0C-B38D-49C9-BC67-CEA87D85C163}" type="pres">
      <dgm:prSet presAssocID="{13FD6A16-FF72-47DC-B5EF-8E1A2E353A5B}" presName="node" presStyleLbl="node1" presStyleIdx="0" presStyleCnt="3">
        <dgm:presLayoutVars>
          <dgm:bulletEnabled val="1"/>
        </dgm:presLayoutVars>
      </dgm:prSet>
      <dgm:spPr/>
    </dgm:pt>
    <dgm:pt modelId="{DB61E5B8-8F75-4559-84C6-26DD3E9FA3FE}" type="pres">
      <dgm:prSet presAssocID="{2BEEE99A-4834-4555-98E9-9911881EEE1C}" presName="spacerL" presStyleCnt="0"/>
      <dgm:spPr/>
    </dgm:pt>
    <dgm:pt modelId="{E71FB060-3003-4901-8738-CA94005F9BAC}" type="pres">
      <dgm:prSet presAssocID="{2BEEE99A-4834-4555-98E9-9911881EEE1C}" presName="sibTrans" presStyleLbl="sibTrans2D1" presStyleIdx="0" presStyleCnt="2"/>
      <dgm:spPr/>
    </dgm:pt>
    <dgm:pt modelId="{B2F5053F-59CC-4192-A385-375AE43213CF}" type="pres">
      <dgm:prSet presAssocID="{2BEEE99A-4834-4555-98E9-9911881EEE1C}" presName="spacerR" presStyleCnt="0"/>
      <dgm:spPr/>
    </dgm:pt>
    <dgm:pt modelId="{A0B51CB9-A242-4FEC-9C61-CF4B817404CD}" type="pres">
      <dgm:prSet presAssocID="{59222B6B-1484-407E-BFFC-D348A278C712}" presName="node" presStyleLbl="node1" presStyleIdx="1" presStyleCnt="3">
        <dgm:presLayoutVars>
          <dgm:bulletEnabled val="1"/>
        </dgm:presLayoutVars>
      </dgm:prSet>
      <dgm:spPr/>
    </dgm:pt>
    <dgm:pt modelId="{9EC8E56B-0268-4159-B4D7-A7F5E0BDB0C7}" type="pres">
      <dgm:prSet presAssocID="{6861C2D5-859D-43E6-A24F-0947A54A042A}" presName="spacerL" presStyleCnt="0"/>
      <dgm:spPr/>
    </dgm:pt>
    <dgm:pt modelId="{23E1A121-6C1F-4C92-9850-07608093FF03}" type="pres">
      <dgm:prSet presAssocID="{6861C2D5-859D-43E6-A24F-0947A54A042A}" presName="sibTrans" presStyleLbl="sibTrans2D1" presStyleIdx="1" presStyleCnt="2"/>
      <dgm:spPr/>
    </dgm:pt>
    <dgm:pt modelId="{99518911-9674-41F3-AC65-DE1BEA240FEC}" type="pres">
      <dgm:prSet presAssocID="{6861C2D5-859D-43E6-A24F-0947A54A042A}" presName="spacerR" presStyleCnt="0"/>
      <dgm:spPr/>
    </dgm:pt>
    <dgm:pt modelId="{6B619EAC-F05D-4EE6-B97F-B95575316889}" type="pres">
      <dgm:prSet presAssocID="{61E64018-B968-40D7-AF76-AAD2B49891A5}" presName="node" presStyleLbl="node1" presStyleIdx="2" presStyleCnt="3">
        <dgm:presLayoutVars>
          <dgm:bulletEnabled val="1"/>
        </dgm:presLayoutVars>
      </dgm:prSet>
      <dgm:spPr/>
    </dgm:pt>
  </dgm:ptLst>
  <dgm:cxnLst>
    <dgm:cxn modelId="{F2C7C73D-C9D3-4480-8B4D-EDB96B51C6B0}" srcId="{12BED88E-CE80-49F3-A065-225EAFC34AD4}" destId="{13FD6A16-FF72-47DC-B5EF-8E1A2E353A5B}" srcOrd="0" destOrd="0" parTransId="{1D68377B-D5B1-4FA3-A7B4-4730BFEA097E}" sibTransId="{2BEEE99A-4834-4555-98E9-9911881EEE1C}"/>
    <dgm:cxn modelId="{937D4944-BD57-43AC-B3F9-B60EF1FCFCDA}" srcId="{12BED88E-CE80-49F3-A065-225EAFC34AD4}" destId="{59222B6B-1484-407E-BFFC-D348A278C712}" srcOrd="1" destOrd="0" parTransId="{18F8E427-A710-48EB-B895-DC3ACF66614A}" sibTransId="{6861C2D5-859D-43E6-A24F-0947A54A042A}"/>
    <dgm:cxn modelId="{0541006E-6058-4F1B-9DAE-C04D606FEC9B}" type="presOf" srcId="{61E64018-B968-40D7-AF76-AAD2B49891A5}" destId="{6B619EAC-F05D-4EE6-B97F-B95575316889}" srcOrd="0" destOrd="0" presId="urn:microsoft.com/office/officeart/2005/8/layout/equation1"/>
    <dgm:cxn modelId="{644205A1-D867-4DAC-A60A-8EDDD9471C17}" srcId="{12BED88E-CE80-49F3-A065-225EAFC34AD4}" destId="{61E64018-B968-40D7-AF76-AAD2B49891A5}" srcOrd="2" destOrd="0" parTransId="{92DD226F-CBB3-4C96-8791-E93312F2AC52}" sibTransId="{F8C970D6-A87C-4EDD-B0E3-182CD1556609}"/>
    <dgm:cxn modelId="{270930B9-8BA1-4A95-844C-AB66242D01F6}" type="presOf" srcId="{13FD6A16-FF72-47DC-B5EF-8E1A2E353A5B}" destId="{E3631D0C-B38D-49C9-BC67-CEA87D85C163}" srcOrd="0" destOrd="0" presId="urn:microsoft.com/office/officeart/2005/8/layout/equation1"/>
    <dgm:cxn modelId="{C7E6A0C8-8ECE-4809-A7A3-175BA739E01C}" type="presOf" srcId="{2BEEE99A-4834-4555-98E9-9911881EEE1C}" destId="{E71FB060-3003-4901-8738-CA94005F9BAC}" srcOrd="0" destOrd="0" presId="urn:microsoft.com/office/officeart/2005/8/layout/equation1"/>
    <dgm:cxn modelId="{4BB5B0C9-411E-487F-AA13-55B5E42C9293}" type="presOf" srcId="{59222B6B-1484-407E-BFFC-D348A278C712}" destId="{A0B51CB9-A242-4FEC-9C61-CF4B817404CD}" srcOrd="0" destOrd="0" presId="urn:microsoft.com/office/officeart/2005/8/layout/equation1"/>
    <dgm:cxn modelId="{1AED94D2-3BA2-4F24-9FB4-71FC90566A4E}" type="presOf" srcId="{6861C2D5-859D-43E6-A24F-0947A54A042A}" destId="{23E1A121-6C1F-4C92-9850-07608093FF03}" srcOrd="0" destOrd="0" presId="urn:microsoft.com/office/officeart/2005/8/layout/equation1"/>
    <dgm:cxn modelId="{EFD976EF-8438-4155-A5B6-B1FE12587878}" type="presOf" srcId="{12BED88E-CE80-49F3-A065-225EAFC34AD4}" destId="{A575A78A-EA3B-4AF2-B9B8-974E9062C42F}" srcOrd="0" destOrd="0" presId="urn:microsoft.com/office/officeart/2005/8/layout/equation1"/>
    <dgm:cxn modelId="{019BC450-F699-46AF-A8D5-3EDF20E535DE}" type="presParOf" srcId="{A575A78A-EA3B-4AF2-B9B8-974E9062C42F}" destId="{E3631D0C-B38D-49C9-BC67-CEA87D85C163}" srcOrd="0" destOrd="0" presId="urn:microsoft.com/office/officeart/2005/8/layout/equation1"/>
    <dgm:cxn modelId="{2BAA8382-66CC-463F-A8AE-91F220116D2F}" type="presParOf" srcId="{A575A78A-EA3B-4AF2-B9B8-974E9062C42F}" destId="{DB61E5B8-8F75-4559-84C6-26DD3E9FA3FE}" srcOrd="1" destOrd="0" presId="urn:microsoft.com/office/officeart/2005/8/layout/equation1"/>
    <dgm:cxn modelId="{CA85709B-1ED4-4841-9C79-ED10958B516F}" type="presParOf" srcId="{A575A78A-EA3B-4AF2-B9B8-974E9062C42F}" destId="{E71FB060-3003-4901-8738-CA94005F9BAC}" srcOrd="2" destOrd="0" presId="urn:microsoft.com/office/officeart/2005/8/layout/equation1"/>
    <dgm:cxn modelId="{8B470F25-6E91-4DF5-88E6-7694909F6CC6}" type="presParOf" srcId="{A575A78A-EA3B-4AF2-B9B8-974E9062C42F}" destId="{B2F5053F-59CC-4192-A385-375AE43213CF}" srcOrd="3" destOrd="0" presId="urn:microsoft.com/office/officeart/2005/8/layout/equation1"/>
    <dgm:cxn modelId="{2C7E343B-20D1-4591-9E4C-3BCA1D2EE747}" type="presParOf" srcId="{A575A78A-EA3B-4AF2-B9B8-974E9062C42F}" destId="{A0B51CB9-A242-4FEC-9C61-CF4B817404CD}" srcOrd="4" destOrd="0" presId="urn:microsoft.com/office/officeart/2005/8/layout/equation1"/>
    <dgm:cxn modelId="{7000D0D0-3C9E-486E-A80D-0335A2FAE3ED}" type="presParOf" srcId="{A575A78A-EA3B-4AF2-B9B8-974E9062C42F}" destId="{9EC8E56B-0268-4159-B4D7-A7F5E0BDB0C7}" srcOrd="5" destOrd="0" presId="urn:microsoft.com/office/officeart/2005/8/layout/equation1"/>
    <dgm:cxn modelId="{3AD554B9-57B7-4A7D-A8F1-0E6DE0DAD833}" type="presParOf" srcId="{A575A78A-EA3B-4AF2-B9B8-974E9062C42F}" destId="{23E1A121-6C1F-4C92-9850-07608093FF03}" srcOrd="6" destOrd="0" presId="urn:microsoft.com/office/officeart/2005/8/layout/equation1"/>
    <dgm:cxn modelId="{4914C7AB-03BA-40C5-A00D-997C96E60F32}" type="presParOf" srcId="{A575A78A-EA3B-4AF2-B9B8-974E9062C42F}" destId="{99518911-9674-41F3-AC65-DE1BEA240FEC}" srcOrd="7" destOrd="0" presId="urn:microsoft.com/office/officeart/2005/8/layout/equation1"/>
    <dgm:cxn modelId="{6BF254AB-791C-4049-8894-DE49FC772C98}" type="presParOf" srcId="{A575A78A-EA3B-4AF2-B9B8-974E9062C42F}" destId="{6B619EAC-F05D-4EE6-B97F-B95575316889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BED88E-CE80-49F3-A065-225EAFC34AD4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13FD6A16-FF72-47DC-B5EF-8E1A2E353A5B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Sep. 2017 (N= 9)</a:t>
          </a:r>
        </a:p>
      </dgm:t>
    </dgm:pt>
    <dgm:pt modelId="{1D68377B-D5B1-4FA3-A7B4-4730BFEA097E}" type="parTrans" cxnId="{F2C7C73D-C9D3-4480-8B4D-EDB96B51C6B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BEEE99A-4834-4555-98E9-9911881EEE1C}" type="sibTrans" cxnId="{F2C7C73D-C9D3-4480-8B4D-EDB96B51C6B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222B6B-1484-407E-BFFC-D348A278C712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Dec. 2017 (N= 4)</a:t>
          </a:r>
        </a:p>
      </dgm:t>
    </dgm:pt>
    <dgm:pt modelId="{18F8E427-A710-48EB-B895-DC3ACF66614A}" type="parTrans" cxnId="{937D4944-BD57-43AC-B3F9-B60EF1FCFCD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861C2D5-859D-43E6-A24F-0947A54A042A}" type="sibTrans" cxnId="{937D4944-BD57-43AC-B3F9-B60EF1FCFCD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E64018-B968-40D7-AF76-AAD2B49891A5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Training participants (N= 13)</a:t>
          </a:r>
        </a:p>
      </dgm:t>
    </dgm:pt>
    <dgm:pt modelId="{92DD226F-CBB3-4C96-8791-E93312F2AC52}" type="parTrans" cxnId="{644205A1-D867-4DAC-A60A-8EDDD9471C1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C970D6-A87C-4EDD-B0E3-182CD1556609}" type="sibTrans" cxnId="{644205A1-D867-4DAC-A60A-8EDDD9471C1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75A78A-EA3B-4AF2-B9B8-974E9062C42F}" type="pres">
      <dgm:prSet presAssocID="{12BED88E-CE80-49F3-A065-225EAFC34AD4}" presName="linearFlow" presStyleCnt="0">
        <dgm:presLayoutVars>
          <dgm:dir/>
          <dgm:resizeHandles val="exact"/>
        </dgm:presLayoutVars>
      </dgm:prSet>
      <dgm:spPr/>
    </dgm:pt>
    <dgm:pt modelId="{E3631D0C-B38D-49C9-BC67-CEA87D85C163}" type="pres">
      <dgm:prSet presAssocID="{13FD6A16-FF72-47DC-B5EF-8E1A2E353A5B}" presName="node" presStyleLbl="node1" presStyleIdx="0" presStyleCnt="3">
        <dgm:presLayoutVars>
          <dgm:bulletEnabled val="1"/>
        </dgm:presLayoutVars>
      </dgm:prSet>
      <dgm:spPr/>
    </dgm:pt>
    <dgm:pt modelId="{DB61E5B8-8F75-4559-84C6-26DD3E9FA3FE}" type="pres">
      <dgm:prSet presAssocID="{2BEEE99A-4834-4555-98E9-9911881EEE1C}" presName="spacerL" presStyleCnt="0"/>
      <dgm:spPr/>
    </dgm:pt>
    <dgm:pt modelId="{E71FB060-3003-4901-8738-CA94005F9BAC}" type="pres">
      <dgm:prSet presAssocID="{2BEEE99A-4834-4555-98E9-9911881EEE1C}" presName="sibTrans" presStyleLbl="sibTrans2D1" presStyleIdx="0" presStyleCnt="2"/>
      <dgm:spPr/>
    </dgm:pt>
    <dgm:pt modelId="{B2F5053F-59CC-4192-A385-375AE43213CF}" type="pres">
      <dgm:prSet presAssocID="{2BEEE99A-4834-4555-98E9-9911881EEE1C}" presName="spacerR" presStyleCnt="0"/>
      <dgm:spPr/>
    </dgm:pt>
    <dgm:pt modelId="{A0B51CB9-A242-4FEC-9C61-CF4B817404CD}" type="pres">
      <dgm:prSet presAssocID="{59222B6B-1484-407E-BFFC-D348A278C712}" presName="node" presStyleLbl="node1" presStyleIdx="1" presStyleCnt="3">
        <dgm:presLayoutVars>
          <dgm:bulletEnabled val="1"/>
        </dgm:presLayoutVars>
      </dgm:prSet>
      <dgm:spPr/>
    </dgm:pt>
    <dgm:pt modelId="{9EC8E56B-0268-4159-B4D7-A7F5E0BDB0C7}" type="pres">
      <dgm:prSet presAssocID="{6861C2D5-859D-43E6-A24F-0947A54A042A}" presName="spacerL" presStyleCnt="0"/>
      <dgm:spPr/>
    </dgm:pt>
    <dgm:pt modelId="{23E1A121-6C1F-4C92-9850-07608093FF03}" type="pres">
      <dgm:prSet presAssocID="{6861C2D5-859D-43E6-A24F-0947A54A042A}" presName="sibTrans" presStyleLbl="sibTrans2D1" presStyleIdx="1" presStyleCnt="2"/>
      <dgm:spPr/>
    </dgm:pt>
    <dgm:pt modelId="{99518911-9674-41F3-AC65-DE1BEA240FEC}" type="pres">
      <dgm:prSet presAssocID="{6861C2D5-859D-43E6-A24F-0947A54A042A}" presName="spacerR" presStyleCnt="0"/>
      <dgm:spPr/>
    </dgm:pt>
    <dgm:pt modelId="{6B619EAC-F05D-4EE6-B97F-B95575316889}" type="pres">
      <dgm:prSet presAssocID="{61E64018-B968-40D7-AF76-AAD2B49891A5}" presName="node" presStyleLbl="node1" presStyleIdx="2" presStyleCnt="3">
        <dgm:presLayoutVars>
          <dgm:bulletEnabled val="1"/>
        </dgm:presLayoutVars>
      </dgm:prSet>
      <dgm:spPr/>
    </dgm:pt>
  </dgm:ptLst>
  <dgm:cxnLst>
    <dgm:cxn modelId="{C5D82C0D-40EB-4EF3-AA60-2CEF38F71477}" type="presOf" srcId="{13FD6A16-FF72-47DC-B5EF-8E1A2E353A5B}" destId="{E3631D0C-B38D-49C9-BC67-CEA87D85C163}" srcOrd="0" destOrd="0" presId="urn:microsoft.com/office/officeart/2005/8/layout/equation1"/>
    <dgm:cxn modelId="{372E0F2F-8D7E-4C95-B1E3-5FAAB7F44355}" type="presOf" srcId="{12BED88E-CE80-49F3-A065-225EAFC34AD4}" destId="{A575A78A-EA3B-4AF2-B9B8-974E9062C42F}" srcOrd="0" destOrd="0" presId="urn:microsoft.com/office/officeart/2005/8/layout/equation1"/>
    <dgm:cxn modelId="{2599A735-4A9E-4C4A-9BF7-78DAA90A6BDB}" type="presOf" srcId="{6861C2D5-859D-43E6-A24F-0947A54A042A}" destId="{23E1A121-6C1F-4C92-9850-07608093FF03}" srcOrd="0" destOrd="0" presId="urn:microsoft.com/office/officeart/2005/8/layout/equation1"/>
    <dgm:cxn modelId="{392E1F37-2582-4B01-9F2B-2E38B7288638}" type="presOf" srcId="{2BEEE99A-4834-4555-98E9-9911881EEE1C}" destId="{E71FB060-3003-4901-8738-CA94005F9BAC}" srcOrd="0" destOrd="0" presId="urn:microsoft.com/office/officeart/2005/8/layout/equation1"/>
    <dgm:cxn modelId="{F2C7C73D-C9D3-4480-8B4D-EDB96B51C6B0}" srcId="{12BED88E-CE80-49F3-A065-225EAFC34AD4}" destId="{13FD6A16-FF72-47DC-B5EF-8E1A2E353A5B}" srcOrd="0" destOrd="0" parTransId="{1D68377B-D5B1-4FA3-A7B4-4730BFEA097E}" sibTransId="{2BEEE99A-4834-4555-98E9-9911881EEE1C}"/>
    <dgm:cxn modelId="{937D4944-BD57-43AC-B3F9-B60EF1FCFCDA}" srcId="{12BED88E-CE80-49F3-A065-225EAFC34AD4}" destId="{59222B6B-1484-407E-BFFC-D348A278C712}" srcOrd="1" destOrd="0" parTransId="{18F8E427-A710-48EB-B895-DC3ACF66614A}" sibTransId="{6861C2D5-859D-43E6-A24F-0947A54A042A}"/>
    <dgm:cxn modelId="{92869766-7A83-4D61-BAE5-9890E8FD3B0F}" type="presOf" srcId="{61E64018-B968-40D7-AF76-AAD2B49891A5}" destId="{6B619EAC-F05D-4EE6-B97F-B95575316889}" srcOrd="0" destOrd="0" presId="urn:microsoft.com/office/officeart/2005/8/layout/equation1"/>
    <dgm:cxn modelId="{644205A1-D867-4DAC-A60A-8EDDD9471C17}" srcId="{12BED88E-CE80-49F3-A065-225EAFC34AD4}" destId="{61E64018-B968-40D7-AF76-AAD2B49891A5}" srcOrd="2" destOrd="0" parTransId="{92DD226F-CBB3-4C96-8791-E93312F2AC52}" sibTransId="{F8C970D6-A87C-4EDD-B0E3-182CD1556609}"/>
    <dgm:cxn modelId="{9F8A08BB-0359-4FB1-86F9-D6EB84AB6E02}" type="presOf" srcId="{59222B6B-1484-407E-BFFC-D348A278C712}" destId="{A0B51CB9-A242-4FEC-9C61-CF4B817404CD}" srcOrd="0" destOrd="0" presId="urn:microsoft.com/office/officeart/2005/8/layout/equation1"/>
    <dgm:cxn modelId="{C758DF9F-65C3-4446-BDDC-6E63C522EEC4}" type="presParOf" srcId="{A575A78A-EA3B-4AF2-B9B8-974E9062C42F}" destId="{E3631D0C-B38D-49C9-BC67-CEA87D85C163}" srcOrd="0" destOrd="0" presId="urn:microsoft.com/office/officeart/2005/8/layout/equation1"/>
    <dgm:cxn modelId="{DDDF6562-C8DB-427D-BF54-D891CEE3B463}" type="presParOf" srcId="{A575A78A-EA3B-4AF2-B9B8-974E9062C42F}" destId="{DB61E5B8-8F75-4559-84C6-26DD3E9FA3FE}" srcOrd="1" destOrd="0" presId="urn:microsoft.com/office/officeart/2005/8/layout/equation1"/>
    <dgm:cxn modelId="{992D5B92-C2CD-4043-86D7-FD9546E1021F}" type="presParOf" srcId="{A575A78A-EA3B-4AF2-B9B8-974E9062C42F}" destId="{E71FB060-3003-4901-8738-CA94005F9BAC}" srcOrd="2" destOrd="0" presId="urn:microsoft.com/office/officeart/2005/8/layout/equation1"/>
    <dgm:cxn modelId="{9152DA4A-652B-442E-A958-AE1F0A0A0E35}" type="presParOf" srcId="{A575A78A-EA3B-4AF2-B9B8-974E9062C42F}" destId="{B2F5053F-59CC-4192-A385-375AE43213CF}" srcOrd="3" destOrd="0" presId="urn:microsoft.com/office/officeart/2005/8/layout/equation1"/>
    <dgm:cxn modelId="{49EB5556-C5D8-4A5E-A0FD-6BF009319A7F}" type="presParOf" srcId="{A575A78A-EA3B-4AF2-B9B8-974E9062C42F}" destId="{A0B51CB9-A242-4FEC-9C61-CF4B817404CD}" srcOrd="4" destOrd="0" presId="urn:microsoft.com/office/officeart/2005/8/layout/equation1"/>
    <dgm:cxn modelId="{34C71877-2ED7-4BFC-A771-43FB30DC4E27}" type="presParOf" srcId="{A575A78A-EA3B-4AF2-B9B8-974E9062C42F}" destId="{9EC8E56B-0268-4159-B4D7-A7F5E0BDB0C7}" srcOrd="5" destOrd="0" presId="urn:microsoft.com/office/officeart/2005/8/layout/equation1"/>
    <dgm:cxn modelId="{3319D122-2B4C-4CAF-BA3E-5302BA0CE101}" type="presParOf" srcId="{A575A78A-EA3B-4AF2-B9B8-974E9062C42F}" destId="{23E1A121-6C1F-4C92-9850-07608093FF03}" srcOrd="6" destOrd="0" presId="urn:microsoft.com/office/officeart/2005/8/layout/equation1"/>
    <dgm:cxn modelId="{C9131BFB-B128-49A8-90CF-161F7E3D4E87}" type="presParOf" srcId="{A575A78A-EA3B-4AF2-B9B8-974E9062C42F}" destId="{99518911-9674-41F3-AC65-DE1BEA240FEC}" srcOrd="7" destOrd="0" presId="urn:microsoft.com/office/officeart/2005/8/layout/equation1"/>
    <dgm:cxn modelId="{CCE1764D-34A0-4422-B632-C65CD6027B53}" type="presParOf" srcId="{A575A78A-EA3B-4AF2-B9B8-974E9062C42F}" destId="{6B619EAC-F05D-4EE6-B97F-B95575316889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90EFDD-812D-4E4F-A5C0-40FA3BEBF18E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DA78281C-62DD-449A-AD48-1CC774BED445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Positive perceptions of LIFT</a:t>
          </a:r>
        </a:p>
      </dgm:t>
    </dgm:pt>
    <dgm:pt modelId="{5DCA0999-89F6-4B1E-9092-2B2CDC50BCB0}" type="parTrans" cxnId="{DFD34E7C-B0C6-4ECE-8FF0-2CEA3383AFD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8CA04B4-1A2D-4745-B92D-CFD78BAD9684}" type="sibTrans" cxnId="{DFD34E7C-B0C6-4ECE-8FF0-2CEA3383AFD5}">
      <dgm:prSet/>
      <dgm:spPr/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887029D9-EFF2-4267-AEA0-206ECC4FAE55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Positive intent to deliver LIFT</a:t>
          </a:r>
        </a:p>
      </dgm:t>
    </dgm:pt>
    <dgm:pt modelId="{7EB2F131-E742-4230-8417-17222B637444}" type="parTrans" cxnId="{18ED2D9D-FE8B-433E-AFCF-AE8A83C7DAA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7107C2-486B-4127-845C-9DFBF9DCF6FD}" type="sibTrans" cxnId="{18ED2D9D-FE8B-433E-AFCF-AE8A83C7DAA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B074365-70AC-4FDB-B2B5-7F6E1DE079F3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</a:rPr>
            <a:t>LIFT </a:t>
          </a:r>
          <a:r>
            <a:rPr lang="en-US" sz="1500" dirty="0">
              <a:solidFill>
                <a:schemeClr val="tx1"/>
              </a:solidFill>
            </a:rPr>
            <a:t>Implementation</a:t>
          </a:r>
        </a:p>
      </dgm:t>
    </dgm:pt>
    <dgm:pt modelId="{357514F0-17F9-4B84-9E66-C92B7DE044C6}" type="parTrans" cxnId="{279A3EED-03E0-4C2B-B150-AFBCCCBDF79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EBAD84D-A581-4F8B-B12C-B11597195D75}" type="sibTrans" cxnId="{279A3EED-03E0-4C2B-B150-AFBCCCBDF79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807D9B-3428-4837-AA51-6C83FA8A34D0}">
      <dgm:prSet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Stage of change: action</a:t>
          </a:r>
        </a:p>
      </dgm:t>
    </dgm:pt>
    <dgm:pt modelId="{94B2E41C-EFB2-4176-B4E2-DEFC6DCE82EF}" type="parTrans" cxnId="{315CF4C1-2C3D-4001-ADE9-7D53813D34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4D6431E-3CDB-4C0B-A878-62D40F9B1CA0}" type="sibTrans" cxnId="{315CF4C1-2C3D-4001-ADE9-7D53813D34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8664BD-185E-483A-B3D9-B6485DDB1401}" type="pres">
      <dgm:prSet presAssocID="{F190EFDD-812D-4E4F-A5C0-40FA3BEBF18E}" presName="linearFlow" presStyleCnt="0">
        <dgm:presLayoutVars>
          <dgm:dir/>
          <dgm:resizeHandles val="exact"/>
        </dgm:presLayoutVars>
      </dgm:prSet>
      <dgm:spPr/>
    </dgm:pt>
    <dgm:pt modelId="{73056121-3E67-4C09-8E61-E19EB25681FE}" type="pres">
      <dgm:prSet presAssocID="{DA78281C-62DD-449A-AD48-1CC774BED445}" presName="node" presStyleLbl="node1" presStyleIdx="0" presStyleCnt="4" custScaleX="110000" custScaleY="110000">
        <dgm:presLayoutVars>
          <dgm:bulletEnabled val="1"/>
        </dgm:presLayoutVars>
      </dgm:prSet>
      <dgm:spPr/>
    </dgm:pt>
    <dgm:pt modelId="{3A5FC632-62B3-4764-8705-3513F9986332}" type="pres">
      <dgm:prSet presAssocID="{88CA04B4-1A2D-4745-B92D-CFD78BAD9684}" presName="spacerL" presStyleCnt="0"/>
      <dgm:spPr/>
    </dgm:pt>
    <dgm:pt modelId="{1E9AB2A1-6C93-4952-82BA-35D96797B0C8}" type="pres">
      <dgm:prSet presAssocID="{88CA04B4-1A2D-4745-B92D-CFD78BAD9684}" presName="sibTrans" presStyleLbl="sibTrans2D1" presStyleIdx="0" presStyleCnt="3" custScaleX="75132" custScaleY="75132"/>
      <dgm:spPr/>
    </dgm:pt>
    <dgm:pt modelId="{DD448E0A-DAF0-497B-904D-37F79E3707A7}" type="pres">
      <dgm:prSet presAssocID="{88CA04B4-1A2D-4745-B92D-CFD78BAD9684}" presName="spacerR" presStyleCnt="0"/>
      <dgm:spPr/>
    </dgm:pt>
    <dgm:pt modelId="{385D9904-CCD5-43A5-8E02-E15DFCEE74C1}" type="pres">
      <dgm:prSet presAssocID="{887029D9-EFF2-4267-AEA0-206ECC4FAE55}" presName="node" presStyleLbl="node1" presStyleIdx="1" presStyleCnt="4" custScaleX="110000" custScaleY="110000">
        <dgm:presLayoutVars>
          <dgm:bulletEnabled val="1"/>
        </dgm:presLayoutVars>
      </dgm:prSet>
      <dgm:spPr/>
    </dgm:pt>
    <dgm:pt modelId="{29FB53D0-767E-455B-931C-E3E80DFB3345}" type="pres">
      <dgm:prSet presAssocID="{B47107C2-486B-4127-845C-9DFBF9DCF6FD}" presName="spacerL" presStyleCnt="0"/>
      <dgm:spPr/>
    </dgm:pt>
    <dgm:pt modelId="{2A3978F7-DC23-4933-8D57-5B1F1297D421}" type="pres">
      <dgm:prSet presAssocID="{B47107C2-486B-4127-845C-9DFBF9DCF6FD}" presName="sibTrans" presStyleLbl="sibTrans2D1" presStyleIdx="1" presStyleCnt="3" custScaleX="75132" custScaleY="75132"/>
      <dgm:spPr/>
    </dgm:pt>
    <dgm:pt modelId="{6E98C677-657C-4453-9F9C-0E7AE2C472CC}" type="pres">
      <dgm:prSet presAssocID="{B47107C2-486B-4127-845C-9DFBF9DCF6FD}" presName="spacerR" presStyleCnt="0"/>
      <dgm:spPr/>
    </dgm:pt>
    <dgm:pt modelId="{E1CC87CA-564D-4E21-98A4-BB6326279CA0}" type="pres">
      <dgm:prSet presAssocID="{9C807D9B-3428-4837-AA51-6C83FA8A34D0}" presName="node" presStyleLbl="node1" presStyleIdx="2" presStyleCnt="4" custScaleX="110000" custScaleY="110000">
        <dgm:presLayoutVars>
          <dgm:bulletEnabled val="1"/>
        </dgm:presLayoutVars>
      </dgm:prSet>
      <dgm:spPr/>
    </dgm:pt>
    <dgm:pt modelId="{0B25AED7-2F57-4FDB-BEF6-D6C12CA8E315}" type="pres">
      <dgm:prSet presAssocID="{A4D6431E-3CDB-4C0B-A878-62D40F9B1CA0}" presName="spacerL" presStyleCnt="0"/>
      <dgm:spPr/>
    </dgm:pt>
    <dgm:pt modelId="{F3ADAEA3-F21B-44A1-993D-5C892F9D3ED1}" type="pres">
      <dgm:prSet presAssocID="{A4D6431E-3CDB-4C0B-A878-62D40F9B1CA0}" presName="sibTrans" presStyleLbl="sibTrans2D1" presStyleIdx="2" presStyleCnt="3" custScaleX="75132" custScaleY="75132"/>
      <dgm:spPr/>
    </dgm:pt>
    <dgm:pt modelId="{77D1A8E8-5D6B-4460-A327-8131E0148F4C}" type="pres">
      <dgm:prSet presAssocID="{A4D6431E-3CDB-4C0B-A878-62D40F9B1CA0}" presName="spacerR" presStyleCnt="0"/>
      <dgm:spPr/>
    </dgm:pt>
    <dgm:pt modelId="{55303524-BAA2-431F-BBB3-076AA9BE3486}" type="pres">
      <dgm:prSet presAssocID="{DB074365-70AC-4FDB-B2B5-7F6E1DE079F3}" presName="node" presStyleLbl="node1" presStyleIdx="3" presStyleCnt="4" custScaleX="161051" custScaleY="161051">
        <dgm:presLayoutVars>
          <dgm:bulletEnabled val="1"/>
        </dgm:presLayoutVars>
      </dgm:prSet>
      <dgm:spPr/>
    </dgm:pt>
  </dgm:ptLst>
  <dgm:cxnLst>
    <dgm:cxn modelId="{20BD141E-8A72-43D6-852B-21E2330809F5}" type="presOf" srcId="{88CA04B4-1A2D-4745-B92D-CFD78BAD9684}" destId="{1E9AB2A1-6C93-4952-82BA-35D96797B0C8}" srcOrd="0" destOrd="0" presId="urn:microsoft.com/office/officeart/2005/8/layout/equation1"/>
    <dgm:cxn modelId="{49C6162B-8FF2-44C5-A3A8-F555022F89C9}" type="presOf" srcId="{9C807D9B-3428-4837-AA51-6C83FA8A34D0}" destId="{E1CC87CA-564D-4E21-98A4-BB6326279CA0}" srcOrd="0" destOrd="0" presId="urn:microsoft.com/office/officeart/2005/8/layout/equation1"/>
    <dgm:cxn modelId="{00B94141-7815-45D2-8674-9018C6A11737}" type="presOf" srcId="{DB074365-70AC-4FDB-B2B5-7F6E1DE079F3}" destId="{55303524-BAA2-431F-BBB3-076AA9BE3486}" srcOrd="0" destOrd="0" presId="urn:microsoft.com/office/officeart/2005/8/layout/equation1"/>
    <dgm:cxn modelId="{DFD34E7C-B0C6-4ECE-8FF0-2CEA3383AFD5}" srcId="{F190EFDD-812D-4E4F-A5C0-40FA3BEBF18E}" destId="{DA78281C-62DD-449A-AD48-1CC774BED445}" srcOrd="0" destOrd="0" parTransId="{5DCA0999-89F6-4B1E-9092-2B2CDC50BCB0}" sibTransId="{88CA04B4-1A2D-4745-B92D-CFD78BAD9684}"/>
    <dgm:cxn modelId="{EB4C2D8D-510D-4831-8291-909DD80403F8}" type="presOf" srcId="{DA78281C-62DD-449A-AD48-1CC774BED445}" destId="{73056121-3E67-4C09-8E61-E19EB25681FE}" srcOrd="0" destOrd="0" presId="urn:microsoft.com/office/officeart/2005/8/layout/equation1"/>
    <dgm:cxn modelId="{BADDDC8E-04F6-46E3-86E3-9324C67BDBB0}" type="presOf" srcId="{B47107C2-486B-4127-845C-9DFBF9DCF6FD}" destId="{2A3978F7-DC23-4933-8D57-5B1F1297D421}" srcOrd="0" destOrd="0" presId="urn:microsoft.com/office/officeart/2005/8/layout/equation1"/>
    <dgm:cxn modelId="{18ED2D9D-FE8B-433E-AFCF-AE8A83C7DAA1}" srcId="{F190EFDD-812D-4E4F-A5C0-40FA3BEBF18E}" destId="{887029D9-EFF2-4267-AEA0-206ECC4FAE55}" srcOrd="1" destOrd="0" parTransId="{7EB2F131-E742-4230-8417-17222B637444}" sibTransId="{B47107C2-486B-4127-845C-9DFBF9DCF6FD}"/>
    <dgm:cxn modelId="{315CF4C1-2C3D-4001-ADE9-7D53813D345B}" srcId="{F190EFDD-812D-4E4F-A5C0-40FA3BEBF18E}" destId="{9C807D9B-3428-4837-AA51-6C83FA8A34D0}" srcOrd="2" destOrd="0" parTransId="{94B2E41C-EFB2-4176-B4E2-DEFC6DCE82EF}" sibTransId="{A4D6431E-3CDB-4C0B-A878-62D40F9B1CA0}"/>
    <dgm:cxn modelId="{2B456AC4-F4B3-4769-B4EA-5DD92B94EEE1}" type="presOf" srcId="{F190EFDD-812D-4E4F-A5C0-40FA3BEBF18E}" destId="{278664BD-185E-483A-B3D9-B6485DDB1401}" srcOrd="0" destOrd="0" presId="urn:microsoft.com/office/officeart/2005/8/layout/equation1"/>
    <dgm:cxn modelId="{B95B96C8-2560-4167-8F5E-97A5187964EE}" type="presOf" srcId="{887029D9-EFF2-4267-AEA0-206ECC4FAE55}" destId="{385D9904-CCD5-43A5-8E02-E15DFCEE74C1}" srcOrd="0" destOrd="0" presId="urn:microsoft.com/office/officeart/2005/8/layout/equation1"/>
    <dgm:cxn modelId="{BBA84DD0-B466-43DC-846E-B44000CAB05E}" type="presOf" srcId="{A4D6431E-3CDB-4C0B-A878-62D40F9B1CA0}" destId="{F3ADAEA3-F21B-44A1-993D-5C892F9D3ED1}" srcOrd="0" destOrd="0" presId="urn:microsoft.com/office/officeart/2005/8/layout/equation1"/>
    <dgm:cxn modelId="{279A3EED-03E0-4C2B-B150-AFBCCCBDF796}" srcId="{F190EFDD-812D-4E4F-A5C0-40FA3BEBF18E}" destId="{DB074365-70AC-4FDB-B2B5-7F6E1DE079F3}" srcOrd="3" destOrd="0" parTransId="{357514F0-17F9-4B84-9E66-C92B7DE044C6}" sibTransId="{9EBAD84D-A581-4F8B-B12C-B11597195D75}"/>
    <dgm:cxn modelId="{02920BF9-D170-4BEF-9BC0-346F824521A0}" type="presParOf" srcId="{278664BD-185E-483A-B3D9-B6485DDB1401}" destId="{73056121-3E67-4C09-8E61-E19EB25681FE}" srcOrd="0" destOrd="0" presId="urn:microsoft.com/office/officeart/2005/8/layout/equation1"/>
    <dgm:cxn modelId="{C00E9A45-9D72-4DD3-98CB-CBAC5D394251}" type="presParOf" srcId="{278664BD-185E-483A-B3D9-B6485DDB1401}" destId="{3A5FC632-62B3-4764-8705-3513F9986332}" srcOrd="1" destOrd="0" presId="urn:microsoft.com/office/officeart/2005/8/layout/equation1"/>
    <dgm:cxn modelId="{A82EF8F4-BA47-427B-B2EC-458492BCD7EC}" type="presParOf" srcId="{278664BD-185E-483A-B3D9-B6485DDB1401}" destId="{1E9AB2A1-6C93-4952-82BA-35D96797B0C8}" srcOrd="2" destOrd="0" presId="urn:microsoft.com/office/officeart/2005/8/layout/equation1"/>
    <dgm:cxn modelId="{5C0DCBFC-E33C-4566-82B5-FE83CBFE662A}" type="presParOf" srcId="{278664BD-185E-483A-B3D9-B6485DDB1401}" destId="{DD448E0A-DAF0-497B-904D-37F79E3707A7}" srcOrd="3" destOrd="0" presId="urn:microsoft.com/office/officeart/2005/8/layout/equation1"/>
    <dgm:cxn modelId="{72785731-71BA-42D7-A112-EE858E8DE10E}" type="presParOf" srcId="{278664BD-185E-483A-B3D9-B6485DDB1401}" destId="{385D9904-CCD5-43A5-8E02-E15DFCEE74C1}" srcOrd="4" destOrd="0" presId="urn:microsoft.com/office/officeart/2005/8/layout/equation1"/>
    <dgm:cxn modelId="{A90DA5BA-AA24-41CE-AE58-D0A7B9321CAB}" type="presParOf" srcId="{278664BD-185E-483A-B3D9-B6485DDB1401}" destId="{29FB53D0-767E-455B-931C-E3E80DFB3345}" srcOrd="5" destOrd="0" presId="urn:microsoft.com/office/officeart/2005/8/layout/equation1"/>
    <dgm:cxn modelId="{6FE1CB37-CB4B-4CE7-8A9F-5D4088B6CE12}" type="presParOf" srcId="{278664BD-185E-483A-B3D9-B6485DDB1401}" destId="{2A3978F7-DC23-4933-8D57-5B1F1297D421}" srcOrd="6" destOrd="0" presId="urn:microsoft.com/office/officeart/2005/8/layout/equation1"/>
    <dgm:cxn modelId="{8F62A77B-8589-4276-9629-5EF901B94A59}" type="presParOf" srcId="{278664BD-185E-483A-B3D9-B6485DDB1401}" destId="{6E98C677-657C-4453-9F9C-0E7AE2C472CC}" srcOrd="7" destOrd="0" presId="urn:microsoft.com/office/officeart/2005/8/layout/equation1"/>
    <dgm:cxn modelId="{50365EC8-9CAB-49C0-B2C3-664857266969}" type="presParOf" srcId="{278664BD-185E-483A-B3D9-B6485DDB1401}" destId="{E1CC87CA-564D-4E21-98A4-BB6326279CA0}" srcOrd="8" destOrd="0" presId="urn:microsoft.com/office/officeart/2005/8/layout/equation1"/>
    <dgm:cxn modelId="{7C643D3C-2101-4437-A767-043BE6E08961}" type="presParOf" srcId="{278664BD-185E-483A-B3D9-B6485DDB1401}" destId="{0B25AED7-2F57-4FDB-BEF6-D6C12CA8E315}" srcOrd="9" destOrd="0" presId="urn:microsoft.com/office/officeart/2005/8/layout/equation1"/>
    <dgm:cxn modelId="{AD65DC90-ACE0-48FF-9A15-233C3972AAA5}" type="presParOf" srcId="{278664BD-185E-483A-B3D9-B6485DDB1401}" destId="{F3ADAEA3-F21B-44A1-993D-5C892F9D3ED1}" srcOrd="10" destOrd="0" presId="urn:microsoft.com/office/officeart/2005/8/layout/equation1"/>
    <dgm:cxn modelId="{0A34A301-6BF5-4A37-AF6B-F823DC8E850A}" type="presParOf" srcId="{278664BD-185E-483A-B3D9-B6485DDB1401}" destId="{77D1A8E8-5D6B-4460-A327-8131E0148F4C}" srcOrd="11" destOrd="0" presId="urn:microsoft.com/office/officeart/2005/8/layout/equation1"/>
    <dgm:cxn modelId="{409EBE54-915A-459A-BD1B-83C3E83131D6}" type="presParOf" srcId="{278664BD-185E-483A-B3D9-B6485DDB1401}" destId="{55303524-BAA2-431F-BBB3-076AA9BE3486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190EFDD-812D-4E4F-A5C0-40FA3BEBF18E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DA78281C-62DD-449A-AD48-1CC774BED445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Positive perceptions of LIFT</a:t>
          </a:r>
        </a:p>
      </dgm:t>
    </dgm:pt>
    <dgm:pt modelId="{5DCA0999-89F6-4B1E-9092-2B2CDC50BCB0}" type="parTrans" cxnId="{DFD34E7C-B0C6-4ECE-8FF0-2CEA3383AFD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8CA04B4-1A2D-4745-B92D-CFD78BAD9684}" type="sibTrans" cxnId="{DFD34E7C-B0C6-4ECE-8FF0-2CEA3383AFD5}">
      <dgm:prSet/>
      <dgm:spPr/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887029D9-EFF2-4267-AEA0-206ECC4FAE55}">
      <dgm:prSet phldrT="[Text]"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Positive intent to deliver LIFT</a:t>
          </a:r>
        </a:p>
      </dgm:t>
    </dgm:pt>
    <dgm:pt modelId="{7EB2F131-E742-4230-8417-17222B637444}" type="parTrans" cxnId="{18ED2D9D-FE8B-433E-AFCF-AE8A83C7DAA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7107C2-486B-4127-845C-9DFBF9DCF6FD}" type="sibTrans" cxnId="{18ED2D9D-FE8B-433E-AFCF-AE8A83C7DAA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B074365-70AC-4FDB-B2B5-7F6E1DE079F3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</a:rPr>
            <a:t>LIFT </a:t>
          </a:r>
          <a:r>
            <a:rPr lang="en-US" sz="1500" dirty="0">
              <a:solidFill>
                <a:schemeClr val="tx1"/>
              </a:solidFill>
            </a:rPr>
            <a:t>Implementation</a:t>
          </a:r>
        </a:p>
      </dgm:t>
    </dgm:pt>
    <dgm:pt modelId="{357514F0-17F9-4B84-9E66-C92B7DE044C6}" type="parTrans" cxnId="{279A3EED-03E0-4C2B-B150-AFBCCCBDF79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EBAD84D-A581-4F8B-B12C-B11597195D75}" type="sibTrans" cxnId="{279A3EED-03E0-4C2B-B150-AFBCCCBDF79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807D9B-3428-4837-AA51-6C83FA8A34D0}">
      <dgm:prSet custT="1"/>
      <dgm:spPr/>
      <dgm:t>
        <a:bodyPr/>
        <a:lstStyle/>
        <a:p>
          <a:r>
            <a:rPr lang="en-US" sz="1400" dirty="0">
              <a:solidFill>
                <a:schemeClr val="tx1"/>
              </a:solidFill>
            </a:rPr>
            <a:t>Stage of change: action</a:t>
          </a:r>
        </a:p>
      </dgm:t>
    </dgm:pt>
    <dgm:pt modelId="{94B2E41C-EFB2-4176-B4E2-DEFC6DCE82EF}" type="parTrans" cxnId="{315CF4C1-2C3D-4001-ADE9-7D53813D34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4D6431E-3CDB-4C0B-A878-62D40F9B1CA0}" type="sibTrans" cxnId="{315CF4C1-2C3D-4001-ADE9-7D53813D34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8664BD-185E-483A-B3D9-B6485DDB1401}" type="pres">
      <dgm:prSet presAssocID="{F190EFDD-812D-4E4F-A5C0-40FA3BEBF18E}" presName="linearFlow" presStyleCnt="0">
        <dgm:presLayoutVars>
          <dgm:dir/>
          <dgm:resizeHandles val="exact"/>
        </dgm:presLayoutVars>
      </dgm:prSet>
      <dgm:spPr/>
    </dgm:pt>
    <dgm:pt modelId="{73056121-3E67-4C09-8E61-E19EB25681FE}" type="pres">
      <dgm:prSet presAssocID="{DA78281C-62DD-449A-AD48-1CC774BED445}" presName="node" presStyleLbl="node1" presStyleIdx="0" presStyleCnt="4" custScaleX="110000" custScaleY="110000">
        <dgm:presLayoutVars>
          <dgm:bulletEnabled val="1"/>
        </dgm:presLayoutVars>
      </dgm:prSet>
      <dgm:spPr/>
    </dgm:pt>
    <dgm:pt modelId="{3A5FC632-62B3-4764-8705-3513F9986332}" type="pres">
      <dgm:prSet presAssocID="{88CA04B4-1A2D-4745-B92D-CFD78BAD9684}" presName="spacerL" presStyleCnt="0"/>
      <dgm:spPr/>
    </dgm:pt>
    <dgm:pt modelId="{1E9AB2A1-6C93-4952-82BA-35D96797B0C8}" type="pres">
      <dgm:prSet presAssocID="{88CA04B4-1A2D-4745-B92D-CFD78BAD9684}" presName="sibTrans" presStyleLbl="sibTrans2D1" presStyleIdx="0" presStyleCnt="3" custScaleX="75132" custScaleY="75132"/>
      <dgm:spPr/>
    </dgm:pt>
    <dgm:pt modelId="{DD448E0A-DAF0-497B-904D-37F79E3707A7}" type="pres">
      <dgm:prSet presAssocID="{88CA04B4-1A2D-4745-B92D-CFD78BAD9684}" presName="spacerR" presStyleCnt="0"/>
      <dgm:spPr/>
    </dgm:pt>
    <dgm:pt modelId="{385D9904-CCD5-43A5-8E02-E15DFCEE74C1}" type="pres">
      <dgm:prSet presAssocID="{887029D9-EFF2-4267-AEA0-206ECC4FAE55}" presName="node" presStyleLbl="node1" presStyleIdx="1" presStyleCnt="4" custScaleX="110000" custScaleY="110000">
        <dgm:presLayoutVars>
          <dgm:bulletEnabled val="1"/>
        </dgm:presLayoutVars>
      </dgm:prSet>
      <dgm:spPr/>
    </dgm:pt>
    <dgm:pt modelId="{29FB53D0-767E-455B-931C-E3E80DFB3345}" type="pres">
      <dgm:prSet presAssocID="{B47107C2-486B-4127-845C-9DFBF9DCF6FD}" presName="spacerL" presStyleCnt="0"/>
      <dgm:spPr/>
    </dgm:pt>
    <dgm:pt modelId="{2A3978F7-DC23-4933-8D57-5B1F1297D421}" type="pres">
      <dgm:prSet presAssocID="{B47107C2-486B-4127-845C-9DFBF9DCF6FD}" presName="sibTrans" presStyleLbl="sibTrans2D1" presStyleIdx="1" presStyleCnt="3" custScaleX="75132" custScaleY="75132"/>
      <dgm:spPr/>
    </dgm:pt>
    <dgm:pt modelId="{6E98C677-657C-4453-9F9C-0E7AE2C472CC}" type="pres">
      <dgm:prSet presAssocID="{B47107C2-486B-4127-845C-9DFBF9DCF6FD}" presName="spacerR" presStyleCnt="0"/>
      <dgm:spPr/>
    </dgm:pt>
    <dgm:pt modelId="{E1CC87CA-564D-4E21-98A4-BB6326279CA0}" type="pres">
      <dgm:prSet presAssocID="{9C807D9B-3428-4837-AA51-6C83FA8A34D0}" presName="node" presStyleLbl="node1" presStyleIdx="2" presStyleCnt="4" custScaleX="110000" custScaleY="110000">
        <dgm:presLayoutVars>
          <dgm:bulletEnabled val="1"/>
        </dgm:presLayoutVars>
      </dgm:prSet>
      <dgm:spPr/>
    </dgm:pt>
    <dgm:pt modelId="{0B25AED7-2F57-4FDB-BEF6-D6C12CA8E315}" type="pres">
      <dgm:prSet presAssocID="{A4D6431E-3CDB-4C0B-A878-62D40F9B1CA0}" presName="spacerL" presStyleCnt="0"/>
      <dgm:spPr/>
    </dgm:pt>
    <dgm:pt modelId="{F3ADAEA3-F21B-44A1-993D-5C892F9D3ED1}" type="pres">
      <dgm:prSet presAssocID="{A4D6431E-3CDB-4C0B-A878-62D40F9B1CA0}" presName="sibTrans" presStyleLbl="sibTrans2D1" presStyleIdx="2" presStyleCnt="3" custScaleX="75132" custScaleY="75132"/>
      <dgm:spPr/>
    </dgm:pt>
    <dgm:pt modelId="{77D1A8E8-5D6B-4460-A327-8131E0148F4C}" type="pres">
      <dgm:prSet presAssocID="{A4D6431E-3CDB-4C0B-A878-62D40F9B1CA0}" presName="spacerR" presStyleCnt="0"/>
      <dgm:spPr/>
    </dgm:pt>
    <dgm:pt modelId="{55303524-BAA2-431F-BBB3-076AA9BE3486}" type="pres">
      <dgm:prSet presAssocID="{DB074365-70AC-4FDB-B2B5-7F6E1DE079F3}" presName="node" presStyleLbl="node1" presStyleIdx="3" presStyleCnt="4" custScaleX="161051" custScaleY="161051">
        <dgm:presLayoutVars>
          <dgm:bulletEnabled val="1"/>
        </dgm:presLayoutVars>
      </dgm:prSet>
      <dgm:spPr/>
    </dgm:pt>
  </dgm:ptLst>
  <dgm:cxnLst>
    <dgm:cxn modelId="{D6175F0A-6F78-4680-B13D-C5FCEB0C302F}" type="presOf" srcId="{DA78281C-62DD-449A-AD48-1CC774BED445}" destId="{73056121-3E67-4C09-8E61-E19EB25681FE}" srcOrd="0" destOrd="0" presId="urn:microsoft.com/office/officeart/2005/8/layout/equation1"/>
    <dgm:cxn modelId="{4095C512-5BF2-492E-8D39-218F99417511}" type="presOf" srcId="{DB074365-70AC-4FDB-B2B5-7F6E1DE079F3}" destId="{55303524-BAA2-431F-BBB3-076AA9BE3486}" srcOrd="0" destOrd="0" presId="urn:microsoft.com/office/officeart/2005/8/layout/equation1"/>
    <dgm:cxn modelId="{D2315718-F916-4E26-9FFD-713E4939F5AA}" type="presOf" srcId="{B47107C2-486B-4127-845C-9DFBF9DCF6FD}" destId="{2A3978F7-DC23-4933-8D57-5B1F1297D421}" srcOrd="0" destOrd="0" presId="urn:microsoft.com/office/officeart/2005/8/layout/equation1"/>
    <dgm:cxn modelId="{E0BEBB6A-C11B-4F60-A32E-F1CFB0AFADFC}" type="presOf" srcId="{88CA04B4-1A2D-4745-B92D-CFD78BAD9684}" destId="{1E9AB2A1-6C93-4952-82BA-35D96797B0C8}" srcOrd="0" destOrd="0" presId="urn:microsoft.com/office/officeart/2005/8/layout/equation1"/>
    <dgm:cxn modelId="{DFD34E7C-B0C6-4ECE-8FF0-2CEA3383AFD5}" srcId="{F190EFDD-812D-4E4F-A5C0-40FA3BEBF18E}" destId="{DA78281C-62DD-449A-AD48-1CC774BED445}" srcOrd="0" destOrd="0" parTransId="{5DCA0999-89F6-4B1E-9092-2B2CDC50BCB0}" sibTransId="{88CA04B4-1A2D-4745-B92D-CFD78BAD9684}"/>
    <dgm:cxn modelId="{18ED2D9D-FE8B-433E-AFCF-AE8A83C7DAA1}" srcId="{F190EFDD-812D-4E4F-A5C0-40FA3BEBF18E}" destId="{887029D9-EFF2-4267-AEA0-206ECC4FAE55}" srcOrd="1" destOrd="0" parTransId="{7EB2F131-E742-4230-8417-17222B637444}" sibTransId="{B47107C2-486B-4127-845C-9DFBF9DCF6FD}"/>
    <dgm:cxn modelId="{298936A9-E1EA-4EB5-A412-05C4557CDAD6}" type="presOf" srcId="{9C807D9B-3428-4837-AA51-6C83FA8A34D0}" destId="{E1CC87CA-564D-4E21-98A4-BB6326279CA0}" srcOrd="0" destOrd="0" presId="urn:microsoft.com/office/officeart/2005/8/layout/equation1"/>
    <dgm:cxn modelId="{315CF4C1-2C3D-4001-ADE9-7D53813D345B}" srcId="{F190EFDD-812D-4E4F-A5C0-40FA3BEBF18E}" destId="{9C807D9B-3428-4837-AA51-6C83FA8A34D0}" srcOrd="2" destOrd="0" parTransId="{94B2E41C-EFB2-4176-B4E2-DEFC6DCE82EF}" sibTransId="{A4D6431E-3CDB-4C0B-A878-62D40F9B1CA0}"/>
    <dgm:cxn modelId="{D95EBDE1-B4C1-47B6-A72B-9FE9A5B3C6B1}" type="presOf" srcId="{F190EFDD-812D-4E4F-A5C0-40FA3BEBF18E}" destId="{278664BD-185E-483A-B3D9-B6485DDB1401}" srcOrd="0" destOrd="0" presId="urn:microsoft.com/office/officeart/2005/8/layout/equation1"/>
    <dgm:cxn modelId="{279A3EED-03E0-4C2B-B150-AFBCCCBDF796}" srcId="{F190EFDD-812D-4E4F-A5C0-40FA3BEBF18E}" destId="{DB074365-70AC-4FDB-B2B5-7F6E1DE079F3}" srcOrd="3" destOrd="0" parTransId="{357514F0-17F9-4B84-9E66-C92B7DE044C6}" sibTransId="{9EBAD84D-A581-4F8B-B12C-B11597195D75}"/>
    <dgm:cxn modelId="{0F6507F9-74DB-433B-B736-F9509CD2815E}" type="presOf" srcId="{887029D9-EFF2-4267-AEA0-206ECC4FAE55}" destId="{385D9904-CCD5-43A5-8E02-E15DFCEE74C1}" srcOrd="0" destOrd="0" presId="urn:microsoft.com/office/officeart/2005/8/layout/equation1"/>
    <dgm:cxn modelId="{8A1372FE-6D26-43F7-A010-78E6FD49A8BC}" type="presOf" srcId="{A4D6431E-3CDB-4C0B-A878-62D40F9B1CA0}" destId="{F3ADAEA3-F21B-44A1-993D-5C892F9D3ED1}" srcOrd="0" destOrd="0" presId="urn:microsoft.com/office/officeart/2005/8/layout/equation1"/>
    <dgm:cxn modelId="{75413F5D-AA09-4D97-93F9-1F7D8BFEEB99}" type="presParOf" srcId="{278664BD-185E-483A-B3D9-B6485DDB1401}" destId="{73056121-3E67-4C09-8E61-E19EB25681FE}" srcOrd="0" destOrd="0" presId="urn:microsoft.com/office/officeart/2005/8/layout/equation1"/>
    <dgm:cxn modelId="{01E09B48-8832-4519-B6D2-DE25B72018BA}" type="presParOf" srcId="{278664BD-185E-483A-B3D9-B6485DDB1401}" destId="{3A5FC632-62B3-4764-8705-3513F9986332}" srcOrd="1" destOrd="0" presId="urn:microsoft.com/office/officeart/2005/8/layout/equation1"/>
    <dgm:cxn modelId="{82199416-748B-488B-B2EE-21D68F588DAA}" type="presParOf" srcId="{278664BD-185E-483A-B3D9-B6485DDB1401}" destId="{1E9AB2A1-6C93-4952-82BA-35D96797B0C8}" srcOrd="2" destOrd="0" presId="urn:microsoft.com/office/officeart/2005/8/layout/equation1"/>
    <dgm:cxn modelId="{418ACCEC-8C8F-4279-ABF8-A2F63B2F2ABE}" type="presParOf" srcId="{278664BD-185E-483A-B3D9-B6485DDB1401}" destId="{DD448E0A-DAF0-497B-904D-37F79E3707A7}" srcOrd="3" destOrd="0" presId="urn:microsoft.com/office/officeart/2005/8/layout/equation1"/>
    <dgm:cxn modelId="{DC359DE0-5EDA-43F4-8DCB-8E32AE3ACE56}" type="presParOf" srcId="{278664BD-185E-483A-B3D9-B6485DDB1401}" destId="{385D9904-CCD5-43A5-8E02-E15DFCEE74C1}" srcOrd="4" destOrd="0" presId="urn:microsoft.com/office/officeart/2005/8/layout/equation1"/>
    <dgm:cxn modelId="{C80CFF7F-992A-436C-B2A9-F8FF609083A5}" type="presParOf" srcId="{278664BD-185E-483A-B3D9-B6485DDB1401}" destId="{29FB53D0-767E-455B-931C-E3E80DFB3345}" srcOrd="5" destOrd="0" presId="urn:microsoft.com/office/officeart/2005/8/layout/equation1"/>
    <dgm:cxn modelId="{63C9FE52-9F41-4FE4-B49F-485DD268CFCA}" type="presParOf" srcId="{278664BD-185E-483A-B3D9-B6485DDB1401}" destId="{2A3978F7-DC23-4933-8D57-5B1F1297D421}" srcOrd="6" destOrd="0" presId="urn:microsoft.com/office/officeart/2005/8/layout/equation1"/>
    <dgm:cxn modelId="{DFEA8B6D-BB1E-4EF6-B7F5-0E3FA3AAD5B4}" type="presParOf" srcId="{278664BD-185E-483A-B3D9-B6485DDB1401}" destId="{6E98C677-657C-4453-9F9C-0E7AE2C472CC}" srcOrd="7" destOrd="0" presId="urn:microsoft.com/office/officeart/2005/8/layout/equation1"/>
    <dgm:cxn modelId="{AEF2B144-7119-4624-AFA3-E2601C18B3D0}" type="presParOf" srcId="{278664BD-185E-483A-B3D9-B6485DDB1401}" destId="{E1CC87CA-564D-4E21-98A4-BB6326279CA0}" srcOrd="8" destOrd="0" presId="urn:microsoft.com/office/officeart/2005/8/layout/equation1"/>
    <dgm:cxn modelId="{C7B79408-3B67-4E80-B260-69F3C7D67FB5}" type="presParOf" srcId="{278664BD-185E-483A-B3D9-B6485DDB1401}" destId="{0B25AED7-2F57-4FDB-BEF6-D6C12CA8E315}" srcOrd="9" destOrd="0" presId="urn:microsoft.com/office/officeart/2005/8/layout/equation1"/>
    <dgm:cxn modelId="{B988FCC6-EC61-44D2-85A8-88B372F3C640}" type="presParOf" srcId="{278664BD-185E-483A-B3D9-B6485DDB1401}" destId="{F3ADAEA3-F21B-44A1-993D-5C892F9D3ED1}" srcOrd="10" destOrd="0" presId="urn:microsoft.com/office/officeart/2005/8/layout/equation1"/>
    <dgm:cxn modelId="{C1D18761-11D3-433E-B816-4C9AC8C38C48}" type="presParOf" srcId="{278664BD-185E-483A-B3D9-B6485DDB1401}" destId="{77D1A8E8-5D6B-4460-A327-8131E0148F4C}" srcOrd="11" destOrd="0" presId="urn:microsoft.com/office/officeart/2005/8/layout/equation1"/>
    <dgm:cxn modelId="{EB7B9923-0451-41DD-B7B6-8D39F5D42900}" type="presParOf" srcId="{278664BD-185E-483A-B3D9-B6485DDB1401}" destId="{55303524-BAA2-431F-BBB3-076AA9BE3486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74025-94F0-4E4F-AA52-A8C848DFA9FA}">
      <dsp:nvSpPr>
        <dsp:cNvPr id="0" name=""/>
        <dsp:cNvSpPr/>
      </dsp:nvSpPr>
      <dsp:spPr>
        <a:xfrm>
          <a:off x="3080" y="1424994"/>
          <a:ext cx="3753370" cy="15013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Testing interventions in practice settings</a:t>
          </a:r>
        </a:p>
      </dsp:txBody>
      <dsp:txXfrm>
        <a:off x="753754" y="1424994"/>
        <a:ext cx="2252022" cy="1501348"/>
      </dsp:txXfrm>
    </dsp:sp>
    <dsp:sp modelId="{2B282C9A-5242-4F74-9EE8-5FA71D84AF1A}">
      <dsp:nvSpPr>
        <dsp:cNvPr id="0" name=""/>
        <dsp:cNvSpPr/>
      </dsp:nvSpPr>
      <dsp:spPr>
        <a:xfrm>
          <a:off x="3381114" y="1424994"/>
          <a:ext cx="3753370" cy="15013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Improved external validity</a:t>
          </a:r>
        </a:p>
      </dsp:txBody>
      <dsp:txXfrm>
        <a:off x="4131788" y="1424994"/>
        <a:ext cx="2252022" cy="1501348"/>
      </dsp:txXfrm>
    </dsp:sp>
    <dsp:sp modelId="{9EA53068-1A5E-4F19-A6DB-8A98904FEA74}">
      <dsp:nvSpPr>
        <dsp:cNvPr id="0" name=""/>
        <dsp:cNvSpPr/>
      </dsp:nvSpPr>
      <dsp:spPr>
        <a:xfrm>
          <a:off x="6759148" y="1424994"/>
          <a:ext cx="3753370" cy="15013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1"/>
              </a:solidFill>
            </a:rPr>
            <a:t>Faster translation of effective programs to practice</a:t>
          </a:r>
        </a:p>
      </dsp:txBody>
      <dsp:txXfrm>
        <a:off x="7509822" y="1424994"/>
        <a:ext cx="2252022" cy="1501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31D0C-B38D-49C9-BC67-CEA87D85C163}">
      <dsp:nvSpPr>
        <dsp:cNvPr id="0" name=""/>
        <dsp:cNvSpPr/>
      </dsp:nvSpPr>
      <dsp:spPr>
        <a:xfrm>
          <a:off x="94470" y="424"/>
          <a:ext cx="1317128" cy="1317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Sep. 2017 (N= 9)</a:t>
          </a:r>
        </a:p>
      </dsp:txBody>
      <dsp:txXfrm>
        <a:off x="287359" y="193313"/>
        <a:ext cx="931350" cy="931350"/>
      </dsp:txXfrm>
    </dsp:sp>
    <dsp:sp modelId="{E71FB060-3003-4901-8738-CA94005F9BAC}">
      <dsp:nvSpPr>
        <dsp:cNvPr id="0" name=""/>
        <dsp:cNvSpPr/>
      </dsp:nvSpPr>
      <dsp:spPr>
        <a:xfrm>
          <a:off x="1518549" y="277021"/>
          <a:ext cx="763934" cy="76393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619808" y="569149"/>
        <a:ext cx="561416" cy="179678"/>
      </dsp:txXfrm>
    </dsp:sp>
    <dsp:sp modelId="{A0B51CB9-A242-4FEC-9C61-CF4B817404CD}">
      <dsp:nvSpPr>
        <dsp:cNvPr id="0" name=""/>
        <dsp:cNvSpPr/>
      </dsp:nvSpPr>
      <dsp:spPr>
        <a:xfrm>
          <a:off x="2389435" y="424"/>
          <a:ext cx="1317128" cy="1317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Dec. 2017 (N= 4)</a:t>
          </a:r>
        </a:p>
      </dsp:txBody>
      <dsp:txXfrm>
        <a:off x="2582324" y="193313"/>
        <a:ext cx="931350" cy="931350"/>
      </dsp:txXfrm>
    </dsp:sp>
    <dsp:sp modelId="{23E1A121-6C1F-4C92-9850-07608093FF03}">
      <dsp:nvSpPr>
        <dsp:cNvPr id="0" name=""/>
        <dsp:cNvSpPr/>
      </dsp:nvSpPr>
      <dsp:spPr>
        <a:xfrm>
          <a:off x="3813515" y="277021"/>
          <a:ext cx="763934" cy="763934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3914774" y="434391"/>
        <a:ext cx="561416" cy="449194"/>
      </dsp:txXfrm>
    </dsp:sp>
    <dsp:sp modelId="{6B619EAC-F05D-4EE6-B97F-B95575316889}">
      <dsp:nvSpPr>
        <dsp:cNvPr id="0" name=""/>
        <dsp:cNvSpPr/>
      </dsp:nvSpPr>
      <dsp:spPr>
        <a:xfrm>
          <a:off x="4684400" y="424"/>
          <a:ext cx="1317128" cy="1317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Training participants (N= 13)</a:t>
          </a:r>
        </a:p>
      </dsp:txBody>
      <dsp:txXfrm>
        <a:off x="4877289" y="193313"/>
        <a:ext cx="931350" cy="9313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31D0C-B38D-49C9-BC67-CEA87D85C163}">
      <dsp:nvSpPr>
        <dsp:cNvPr id="0" name=""/>
        <dsp:cNvSpPr/>
      </dsp:nvSpPr>
      <dsp:spPr>
        <a:xfrm>
          <a:off x="94470" y="424"/>
          <a:ext cx="1317128" cy="1317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Sep. 2017 (N= 9)</a:t>
          </a:r>
        </a:p>
      </dsp:txBody>
      <dsp:txXfrm>
        <a:off x="287359" y="193313"/>
        <a:ext cx="931350" cy="931350"/>
      </dsp:txXfrm>
    </dsp:sp>
    <dsp:sp modelId="{E71FB060-3003-4901-8738-CA94005F9BAC}">
      <dsp:nvSpPr>
        <dsp:cNvPr id="0" name=""/>
        <dsp:cNvSpPr/>
      </dsp:nvSpPr>
      <dsp:spPr>
        <a:xfrm>
          <a:off x="1518549" y="277021"/>
          <a:ext cx="763934" cy="76393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619808" y="569149"/>
        <a:ext cx="561416" cy="179678"/>
      </dsp:txXfrm>
    </dsp:sp>
    <dsp:sp modelId="{A0B51CB9-A242-4FEC-9C61-CF4B817404CD}">
      <dsp:nvSpPr>
        <dsp:cNvPr id="0" name=""/>
        <dsp:cNvSpPr/>
      </dsp:nvSpPr>
      <dsp:spPr>
        <a:xfrm>
          <a:off x="2389435" y="424"/>
          <a:ext cx="1317128" cy="1317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Dec. 2017 (N= 4)</a:t>
          </a:r>
        </a:p>
      </dsp:txBody>
      <dsp:txXfrm>
        <a:off x="2582324" y="193313"/>
        <a:ext cx="931350" cy="931350"/>
      </dsp:txXfrm>
    </dsp:sp>
    <dsp:sp modelId="{23E1A121-6C1F-4C92-9850-07608093FF03}">
      <dsp:nvSpPr>
        <dsp:cNvPr id="0" name=""/>
        <dsp:cNvSpPr/>
      </dsp:nvSpPr>
      <dsp:spPr>
        <a:xfrm>
          <a:off x="3813515" y="277021"/>
          <a:ext cx="763934" cy="763934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3914774" y="434391"/>
        <a:ext cx="561416" cy="449194"/>
      </dsp:txXfrm>
    </dsp:sp>
    <dsp:sp modelId="{6B619EAC-F05D-4EE6-B97F-B95575316889}">
      <dsp:nvSpPr>
        <dsp:cNvPr id="0" name=""/>
        <dsp:cNvSpPr/>
      </dsp:nvSpPr>
      <dsp:spPr>
        <a:xfrm>
          <a:off x="4684400" y="424"/>
          <a:ext cx="1317128" cy="13171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Training participants (N= 13)</a:t>
          </a:r>
        </a:p>
      </dsp:txBody>
      <dsp:txXfrm>
        <a:off x="4877289" y="193313"/>
        <a:ext cx="931350" cy="9313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56121-3E67-4C09-8E61-E19EB25681FE}">
      <dsp:nvSpPr>
        <dsp:cNvPr id="0" name=""/>
        <dsp:cNvSpPr/>
      </dsp:nvSpPr>
      <dsp:spPr>
        <a:xfrm>
          <a:off x="6028" y="1377078"/>
          <a:ext cx="1360642" cy="136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Positive perceptions of LIFT</a:t>
          </a:r>
        </a:p>
      </dsp:txBody>
      <dsp:txXfrm>
        <a:off x="205289" y="1576339"/>
        <a:ext cx="962120" cy="962120"/>
      </dsp:txXfrm>
    </dsp:sp>
    <dsp:sp modelId="{1E9AB2A1-6C93-4952-82BA-35D96797B0C8}">
      <dsp:nvSpPr>
        <dsp:cNvPr id="0" name=""/>
        <dsp:cNvSpPr/>
      </dsp:nvSpPr>
      <dsp:spPr>
        <a:xfrm>
          <a:off x="1467111" y="1787890"/>
          <a:ext cx="539019" cy="53901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>
            <a:solidFill>
              <a:schemeClr val="tx1"/>
            </a:solidFill>
          </a:endParaRPr>
        </a:p>
      </dsp:txBody>
      <dsp:txXfrm>
        <a:off x="1538558" y="1994011"/>
        <a:ext cx="396125" cy="126777"/>
      </dsp:txXfrm>
    </dsp:sp>
    <dsp:sp modelId="{385D9904-CCD5-43A5-8E02-E15DFCEE74C1}">
      <dsp:nvSpPr>
        <dsp:cNvPr id="0" name=""/>
        <dsp:cNvSpPr/>
      </dsp:nvSpPr>
      <dsp:spPr>
        <a:xfrm>
          <a:off x="2106570" y="1377078"/>
          <a:ext cx="1360642" cy="136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Positive intent to deliver LIFT</a:t>
          </a:r>
        </a:p>
      </dsp:txBody>
      <dsp:txXfrm>
        <a:off x="2305831" y="1576339"/>
        <a:ext cx="962120" cy="962120"/>
      </dsp:txXfrm>
    </dsp:sp>
    <dsp:sp modelId="{2A3978F7-DC23-4933-8D57-5B1F1297D421}">
      <dsp:nvSpPr>
        <dsp:cNvPr id="0" name=""/>
        <dsp:cNvSpPr/>
      </dsp:nvSpPr>
      <dsp:spPr>
        <a:xfrm>
          <a:off x="3567653" y="1787890"/>
          <a:ext cx="539019" cy="53901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>
            <a:solidFill>
              <a:schemeClr val="tx1"/>
            </a:solidFill>
          </a:endParaRPr>
        </a:p>
      </dsp:txBody>
      <dsp:txXfrm>
        <a:off x="3639100" y="1994011"/>
        <a:ext cx="396125" cy="126777"/>
      </dsp:txXfrm>
    </dsp:sp>
    <dsp:sp modelId="{E1CC87CA-564D-4E21-98A4-BB6326279CA0}">
      <dsp:nvSpPr>
        <dsp:cNvPr id="0" name=""/>
        <dsp:cNvSpPr/>
      </dsp:nvSpPr>
      <dsp:spPr>
        <a:xfrm>
          <a:off x="4207112" y="1377078"/>
          <a:ext cx="1360642" cy="136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Stage of change: action</a:t>
          </a:r>
        </a:p>
      </dsp:txBody>
      <dsp:txXfrm>
        <a:off x="4406373" y="1576339"/>
        <a:ext cx="962120" cy="962120"/>
      </dsp:txXfrm>
    </dsp:sp>
    <dsp:sp modelId="{F3ADAEA3-F21B-44A1-993D-5C892F9D3ED1}">
      <dsp:nvSpPr>
        <dsp:cNvPr id="0" name=""/>
        <dsp:cNvSpPr/>
      </dsp:nvSpPr>
      <dsp:spPr>
        <a:xfrm>
          <a:off x="5668195" y="1787890"/>
          <a:ext cx="539019" cy="53901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>
            <a:solidFill>
              <a:schemeClr val="tx1"/>
            </a:solidFill>
          </a:endParaRPr>
        </a:p>
      </dsp:txBody>
      <dsp:txXfrm>
        <a:off x="5739642" y="1898928"/>
        <a:ext cx="396125" cy="316943"/>
      </dsp:txXfrm>
    </dsp:sp>
    <dsp:sp modelId="{55303524-BAA2-431F-BBB3-076AA9BE3486}">
      <dsp:nvSpPr>
        <dsp:cNvPr id="0" name=""/>
        <dsp:cNvSpPr/>
      </dsp:nvSpPr>
      <dsp:spPr>
        <a:xfrm>
          <a:off x="6307654" y="1061341"/>
          <a:ext cx="1992116" cy="19921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</a:rPr>
            <a:t>LIFT </a:t>
          </a:r>
          <a:r>
            <a:rPr lang="en-US" sz="1500" kern="1200" dirty="0">
              <a:solidFill>
                <a:schemeClr val="tx1"/>
              </a:solidFill>
            </a:rPr>
            <a:t>Implementation</a:t>
          </a:r>
        </a:p>
      </dsp:txBody>
      <dsp:txXfrm>
        <a:off x="6599393" y="1353080"/>
        <a:ext cx="1408638" cy="14086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056121-3E67-4C09-8E61-E19EB25681FE}">
      <dsp:nvSpPr>
        <dsp:cNvPr id="0" name=""/>
        <dsp:cNvSpPr/>
      </dsp:nvSpPr>
      <dsp:spPr>
        <a:xfrm>
          <a:off x="6028" y="1479655"/>
          <a:ext cx="1360642" cy="136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Positive perceptions of LIFT</a:t>
          </a:r>
        </a:p>
      </dsp:txBody>
      <dsp:txXfrm>
        <a:off x="205289" y="1678916"/>
        <a:ext cx="962120" cy="962120"/>
      </dsp:txXfrm>
    </dsp:sp>
    <dsp:sp modelId="{1E9AB2A1-6C93-4952-82BA-35D96797B0C8}">
      <dsp:nvSpPr>
        <dsp:cNvPr id="0" name=""/>
        <dsp:cNvSpPr/>
      </dsp:nvSpPr>
      <dsp:spPr>
        <a:xfrm>
          <a:off x="1467111" y="1890467"/>
          <a:ext cx="539019" cy="53901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>
            <a:solidFill>
              <a:schemeClr val="tx1"/>
            </a:solidFill>
          </a:endParaRPr>
        </a:p>
      </dsp:txBody>
      <dsp:txXfrm>
        <a:off x="1538558" y="2096588"/>
        <a:ext cx="396125" cy="126777"/>
      </dsp:txXfrm>
    </dsp:sp>
    <dsp:sp modelId="{385D9904-CCD5-43A5-8E02-E15DFCEE74C1}">
      <dsp:nvSpPr>
        <dsp:cNvPr id="0" name=""/>
        <dsp:cNvSpPr/>
      </dsp:nvSpPr>
      <dsp:spPr>
        <a:xfrm>
          <a:off x="2106570" y="1479655"/>
          <a:ext cx="1360642" cy="136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Positive intent to deliver LIFT</a:t>
          </a:r>
        </a:p>
      </dsp:txBody>
      <dsp:txXfrm>
        <a:off x="2305831" y="1678916"/>
        <a:ext cx="962120" cy="962120"/>
      </dsp:txXfrm>
    </dsp:sp>
    <dsp:sp modelId="{2A3978F7-DC23-4933-8D57-5B1F1297D421}">
      <dsp:nvSpPr>
        <dsp:cNvPr id="0" name=""/>
        <dsp:cNvSpPr/>
      </dsp:nvSpPr>
      <dsp:spPr>
        <a:xfrm>
          <a:off x="3567653" y="1890467"/>
          <a:ext cx="539019" cy="53901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>
            <a:solidFill>
              <a:schemeClr val="tx1"/>
            </a:solidFill>
          </a:endParaRPr>
        </a:p>
      </dsp:txBody>
      <dsp:txXfrm>
        <a:off x="3639100" y="2096588"/>
        <a:ext cx="396125" cy="126777"/>
      </dsp:txXfrm>
    </dsp:sp>
    <dsp:sp modelId="{E1CC87CA-564D-4E21-98A4-BB6326279CA0}">
      <dsp:nvSpPr>
        <dsp:cNvPr id="0" name=""/>
        <dsp:cNvSpPr/>
      </dsp:nvSpPr>
      <dsp:spPr>
        <a:xfrm>
          <a:off x="4207112" y="1479655"/>
          <a:ext cx="1360642" cy="13606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Stage of change: action</a:t>
          </a:r>
        </a:p>
      </dsp:txBody>
      <dsp:txXfrm>
        <a:off x="4406373" y="1678916"/>
        <a:ext cx="962120" cy="962120"/>
      </dsp:txXfrm>
    </dsp:sp>
    <dsp:sp modelId="{F3ADAEA3-F21B-44A1-993D-5C892F9D3ED1}">
      <dsp:nvSpPr>
        <dsp:cNvPr id="0" name=""/>
        <dsp:cNvSpPr/>
      </dsp:nvSpPr>
      <dsp:spPr>
        <a:xfrm>
          <a:off x="5668195" y="1890467"/>
          <a:ext cx="539019" cy="53901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>
            <a:solidFill>
              <a:schemeClr val="tx1"/>
            </a:solidFill>
          </a:endParaRPr>
        </a:p>
      </dsp:txBody>
      <dsp:txXfrm>
        <a:off x="5739642" y="2001505"/>
        <a:ext cx="396125" cy="316943"/>
      </dsp:txXfrm>
    </dsp:sp>
    <dsp:sp modelId="{55303524-BAA2-431F-BBB3-076AA9BE3486}">
      <dsp:nvSpPr>
        <dsp:cNvPr id="0" name=""/>
        <dsp:cNvSpPr/>
      </dsp:nvSpPr>
      <dsp:spPr>
        <a:xfrm>
          <a:off x="6307654" y="1163918"/>
          <a:ext cx="1992116" cy="19921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</a:rPr>
            <a:t>LIFT </a:t>
          </a:r>
          <a:r>
            <a:rPr lang="en-US" sz="1500" kern="1200" dirty="0">
              <a:solidFill>
                <a:schemeClr val="tx1"/>
              </a:solidFill>
            </a:rPr>
            <a:t>Implementation</a:t>
          </a:r>
        </a:p>
      </dsp:txBody>
      <dsp:txXfrm>
        <a:off x="6599393" y="1455657"/>
        <a:ext cx="1408638" cy="1408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8ECDD-EE10-47F6-B0B3-25B434079E3B}" type="datetimeFigureOut">
              <a:rPr lang="en-US" smtClean="0"/>
              <a:t>2/26/19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83506-77BD-4A5B-8FF0-4FFA5AF9C3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94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769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05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</a:t>
            </a:r>
            <a:r>
              <a:rPr lang="en-US" baseline="0" dirty="0"/>
              <a:t>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076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59899-CA9B-44EE-B5D3-797C72D4267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18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40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541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30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69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</a:t>
            </a:r>
            <a:r>
              <a:rPr lang="en-US" baseline="0" dirty="0"/>
              <a:t>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073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346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72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1D374-FE7C-4689-8415-16495B492E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7454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84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8507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59899-CA9B-44EE-B5D3-797C72D4267B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286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59899-CA9B-44EE-B5D3-797C72D4267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76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48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59899-CA9B-44EE-B5D3-797C72D4267B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0672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</a:t>
            </a:r>
            <a:r>
              <a:rPr lang="en-US" baseline="0" dirty="0"/>
              <a:t>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348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422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576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7137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59899-CA9B-44EE-B5D3-797C72D4267B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123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6575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</a:t>
            </a:r>
            <a:r>
              <a:rPr lang="en-US" baseline="0" dirty="0"/>
              <a:t>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654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223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043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750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724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190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834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+mn-lt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4C553-5777-4626-A59A-71B271020F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82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31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000" i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459899-CA9B-44EE-B5D3-797C72D4267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010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F57965-D7BA-4155-8F58-E7833914E045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867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83506-77BD-4A5B-8FF0-4FFA5AF9C33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180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38F57-5577-AB4A-8EE2-74704933D3C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70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8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2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654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7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030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3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5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09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73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1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765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A97CC-38C8-4BDF-AAB2-147D562F3FE8}" type="datetimeFigureOut">
              <a:rPr lang="en-US" smtClean="0"/>
              <a:t>2/26/19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0CCC4-F9B9-4941-B072-E38C4F48E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7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audio" Target="../media/media11.m4a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microsoft.com/office/2007/relationships/media" Target="../media/media11.m4a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7.png"/><Relationship Id="rId1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2.png"/><Relationship Id="rId2" Type="http://schemas.microsoft.com/office/2007/relationships/media" Target="../media/media12.m4a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2.png"/><Relationship Id="rId2" Type="http://schemas.microsoft.com/office/2007/relationships/media" Target="../media/media17.m4a"/><Relationship Id="rId1" Type="http://schemas.openxmlformats.org/officeDocument/2006/relationships/tags" Target="../tags/tag6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2.png"/><Relationship Id="rId2" Type="http://schemas.microsoft.com/office/2007/relationships/media" Target="../media/media19.m4a"/><Relationship Id="rId1" Type="http://schemas.openxmlformats.org/officeDocument/2006/relationships/tags" Target="../tags/tag7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audio" Target="../media/media2.m4a"/><Relationship Id="rId7" Type="http://schemas.openxmlformats.org/officeDocument/2006/relationships/diagramLayout" Target="../diagrams/layout1.xml"/><Relationship Id="rId12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jpeg"/><Relationship Id="rId5" Type="http://schemas.openxmlformats.org/officeDocument/2006/relationships/notesSlide" Target="../notesSlides/notesSlide1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8.jpe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2.pn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audio" Target="../media/media23.m4a"/><Relationship Id="rId7" Type="http://schemas.openxmlformats.org/officeDocument/2006/relationships/diagramLayout" Target="../diagrams/layout2.xml"/><Relationship Id="rId12" Type="http://schemas.openxmlformats.org/officeDocument/2006/relationships/image" Target="../media/image2.png"/><Relationship Id="rId2" Type="http://schemas.microsoft.com/office/2007/relationships/media" Target="../media/media23.m4a"/><Relationship Id="rId1" Type="http://schemas.openxmlformats.org/officeDocument/2006/relationships/tags" Target="../tags/tag8.xml"/><Relationship Id="rId6" Type="http://schemas.openxmlformats.org/officeDocument/2006/relationships/diagramData" Target="../diagrams/data2.xml"/><Relationship Id="rId11" Type="http://schemas.openxmlformats.org/officeDocument/2006/relationships/image" Target="../media/image30.jpeg"/><Relationship Id="rId5" Type="http://schemas.openxmlformats.org/officeDocument/2006/relationships/notesSlide" Target="../notesSlides/notesSlide21.xml"/><Relationship Id="rId10" Type="http://schemas.microsoft.com/office/2007/relationships/diagramDrawing" Target="../diagrams/drawing2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audio" Target="../media/media24.m4a"/><Relationship Id="rId7" Type="http://schemas.openxmlformats.org/officeDocument/2006/relationships/diagramLayout" Target="../diagrams/layout3.xml"/><Relationship Id="rId12" Type="http://schemas.openxmlformats.org/officeDocument/2006/relationships/image" Target="../media/image2.png"/><Relationship Id="rId2" Type="http://schemas.microsoft.com/office/2007/relationships/media" Target="../media/media24.m4a"/><Relationship Id="rId1" Type="http://schemas.openxmlformats.org/officeDocument/2006/relationships/tags" Target="../tags/tag9.xml"/><Relationship Id="rId6" Type="http://schemas.openxmlformats.org/officeDocument/2006/relationships/diagramData" Target="../diagrams/data3.xml"/><Relationship Id="rId11" Type="http://schemas.openxmlformats.org/officeDocument/2006/relationships/image" Target="../media/image27.png"/><Relationship Id="rId5" Type="http://schemas.openxmlformats.org/officeDocument/2006/relationships/notesSlide" Target="../notesSlides/notesSlide22.xml"/><Relationship Id="rId10" Type="http://schemas.microsoft.com/office/2007/relationships/diagramDrawing" Target="../diagrams/drawing3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4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23.xml"/><Relationship Id="rId9" Type="http://schemas.microsoft.com/office/2007/relationships/diagramDrawing" Target="../diagrams/drawing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7.m4a"/><Relationship Id="rId7" Type="http://schemas.openxmlformats.org/officeDocument/2006/relationships/image" Target="../media/image2.png"/><Relationship Id="rId2" Type="http://schemas.microsoft.com/office/2007/relationships/media" Target="../media/media27.m4a"/><Relationship Id="rId1" Type="http://schemas.openxmlformats.org/officeDocument/2006/relationships/tags" Target="../tags/tag10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1.m4a"/><Relationship Id="rId2" Type="http://schemas.microsoft.com/office/2007/relationships/media" Target="../media/media31.m4a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2.png"/><Relationship Id="rId5" Type="http://schemas.openxmlformats.org/officeDocument/2006/relationships/image" Target="../media/image33.jpeg"/><Relationship Id="rId4" Type="http://schemas.openxmlformats.org/officeDocument/2006/relationships/notesSlide" Target="../notesSlides/notes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3.m4a"/><Relationship Id="rId7" Type="http://schemas.openxmlformats.org/officeDocument/2006/relationships/image" Target="../media/image2.png"/><Relationship Id="rId2" Type="http://schemas.microsoft.com/office/2007/relationships/media" Target="../media/media33.m4a"/><Relationship Id="rId1" Type="http://schemas.openxmlformats.org/officeDocument/2006/relationships/tags" Target="../tags/tag12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media34.m4a"/><Relationship Id="rId7" Type="http://schemas.openxmlformats.org/officeDocument/2006/relationships/image" Target="../media/image35.jpeg"/><Relationship Id="rId2" Type="http://schemas.microsoft.com/office/2007/relationships/media" Target="../media/media34.m4a"/><Relationship Id="rId1" Type="http://schemas.openxmlformats.org/officeDocument/2006/relationships/tags" Target="../tags/tag13.xml"/><Relationship Id="rId6" Type="http://schemas.openxmlformats.org/officeDocument/2006/relationships/image" Target="../media/image34.png"/><Relationship Id="rId11" Type="http://schemas.openxmlformats.org/officeDocument/2006/relationships/image" Target="../media/image2.png"/><Relationship Id="rId5" Type="http://schemas.openxmlformats.org/officeDocument/2006/relationships/notesSlide" Target="../notesSlides/notesSlide31.xml"/><Relationship Id="rId10" Type="http://schemas.openxmlformats.org/officeDocument/2006/relationships/image" Target="../media/image38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audio" Target="../media/media35.m4a"/><Relationship Id="rId7" Type="http://schemas.openxmlformats.org/officeDocument/2006/relationships/diagramLayout" Target="../diagrams/layout5.xml"/><Relationship Id="rId2" Type="http://schemas.microsoft.com/office/2007/relationships/media" Target="../media/media35.m4a"/><Relationship Id="rId1" Type="http://schemas.openxmlformats.org/officeDocument/2006/relationships/tags" Target="../tags/tag14.xml"/><Relationship Id="rId6" Type="http://schemas.openxmlformats.org/officeDocument/2006/relationships/diagramData" Target="../diagrams/data5.xml"/><Relationship Id="rId11" Type="http://schemas.openxmlformats.org/officeDocument/2006/relationships/image" Target="../media/image2.png"/><Relationship Id="rId5" Type="http://schemas.openxmlformats.org/officeDocument/2006/relationships/notesSlide" Target="../notesSlides/notesSlide32.xml"/><Relationship Id="rId10" Type="http://schemas.microsoft.com/office/2007/relationships/diagramDrawing" Target="../diagrams/drawing5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audio" Target="../media/media36.m4a"/><Relationship Id="rId7" Type="http://schemas.openxmlformats.org/officeDocument/2006/relationships/image" Target="../media/image40.jpeg"/><Relationship Id="rId2" Type="http://schemas.microsoft.com/office/2007/relationships/media" Target="../media/media36.m4a"/><Relationship Id="rId1" Type="http://schemas.openxmlformats.org/officeDocument/2006/relationships/tags" Target="../tags/tag15.xml"/><Relationship Id="rId6" Type="http://schemas.openxmlformats.org/officeDocument/2006/relationships/image" Target="../media/image39.png"/><Relationship Id="rId11" Type="http://schemas.openxmlformats.org/officeDocument/2006/relationships/image" Target="../media/image2.png"/><Relationship Id="rId5" Type="http://schemas.openxmlformats.org/officeDocument/2006/relationships/notesSlide" Target="../notesSlides/notesSlide33.xml"/><Relationship Id="rId10" Type="http://schemas.openxmlformats.org/officeDocument/2006/relationships/image" Target="../media/image43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audio" Target="../media/media37.m4a"/><Relationship Id="rId7" Type="http://schemas.openxmlformats.org/officeDocument/2006/relationships/image" Target="../media/image45.jpeg"/><Relationship Id="rId2" Type="http://schemas.microsoft.com/office/2007/relationships/media" Target="../media/media37.m4a"/><Relationship Id="rId1" Type="http://schemas.openxmlformats.org/officeDocument/2006/relationships/tags" Target="../tags/tag16.xml"/><Relationship Id="rId6" Type="http://schemas.openxmlformats.org/officeDocument/2006/relationships/image" Target="../media/image44.jpeg"/><Relationship Id="rId5" Type="http://schemas.openxmlformats.org/officeDocument/2006/relationships/notesSlide" Target="../notesSlides/notesSlide3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48.jpeg"/><Relationship Id="rId5" Type="http://schemas.openxmlformats.org/officeDocument/2006/relationships/image" Target="../media/image45.jpeg"/><Relationship Id="rId4" Type="http://schemas.openxmlformats.org/officeDocument/2006/relationships/notesSlide" Target="../notesSlides/notesSlide35.xml"/><Relationship Id="rId9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media39.m4a"/><Relationship Id="rId7" Type="http://schemas.openxmlformats.org/officeDocument/2006/relationships/image" Target="../media/image2.png"/><Relationship Id="rId2" Type="http://schemas.microsoft.com/office/2007/relationships/media" Target="../media/media39.m4a"/><Relationship Id="rId1" Type="http://schemas.openxmlformats.org/officeDocument/2006/relationships/tags" Target="../tags/tag17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2.png"/><Relationship Id="rId2" Type="http://schemas.microsoft.com/office/2007/relationships/media" Target="../media/media4.m4a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8.tmp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yoming 5ft x 8ft Sewn Polyester Fla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636063" y="2969982"/>
            <a:ext cx="2919873" cy="291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Beginning With the End in Mind: </a:t>
            </a:r>
            <a:r>
              <a:rPr lang="en-US" sz="5300" dirty="0"/>
              <a:t>Using RE-AIM to Guide Program Planning, Implementation, and Evaluation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9784"/>
            <a:ext cx="9144000" cy="165576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Laura Balis, PhD</a:t>
            </a:r>
          </a:p>
          <a:p>
            <a:r>
              <a:rPr lang="en-US" dirty="0"/>
              <a:t>University of Wyoming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5C16DD-2C66-2D43-8405-0ADED68001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2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397"/>
    </mc:Choice>
    <mc:Fallback xmlns="">
      <p:transition spd="slow" advTm="41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875" y="1595438"/>
            <a:ext cx="5048250" cy="3667125"/>
          </a:xfrm>
          <a:prstGeom prst="rect">
            <a:avLst/>
          </a:prstGeom>
        </p:spPr>
      </p:pic>
      <p:pic>
        <p:nvPicPr>
          <p:cNvPr id="5" name="Picture 4" descr="Image result for older adults exercisi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5381" y="2520171"/>
            <a:ext cx="2726487" cy="181765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group exercise circle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891" y="2514600"/>
            <a:ext cx="3101144" cy="1828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diary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8922" y="-1443858"/>
            <a:ext cx="1608891" cy="1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12E655F-E32C-CE49-9969-0314C3416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02"/>
    </mc:Choice>
    <mc:Fallback xmlns="">
      <p:transition spd="slow" advTm="446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creen Shot 2015-10-20 at 2.38.37 PM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486" y="4101773"/>
            <a:ext cx="3796497" cy="2756228"/>
          </a:xfrm>
          <a:prstGeom prst="rect">
            <a:avLst/>
          </a:prstGeom>
        </p:spPr>
      </p:pic>
      <p:pic>
        <p:nvPicPr>
          <p:cNvPr id="2" name="Picture 1" descr="Screen Shot 2015-10-24 at 11.44.08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444646"/>
            <a:ext cx="4572000" cy="1346015"/>
          </a:xfrm>
          <a:prstGeom prst="rect">
            <a:avLst/>
          </a:prstGeom>
        </p:spPr>
      </p:pic>
      <p:pic>
        <p:nvPicPr>
          <p:cNvPr id="3" name="Picture 2" descr="Screen Shot 2015-10-24 at 11.43.00 AM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5157" y="253962"/>
            <a:ext cx="1910884" cy="2569035"/>
          </a:xfrm>
          <a:prstGeom prst="rect">
            <a:avLst/>
          </a:prstGeom>
        </p:spPr>
      </p:pic>
      <p:pic>
        <p:nvPicPr>
          <p:cNvPr id="4" name="Picture 3" descr="Screen Shot 2015-10-24 at 11.41.49 AM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862" y="3831524"/>
            <a:ext cx="4346752" cy="770701"/>
          </a:xfrm>
          <a:prstGeom prst="rect">
            <a:avLst/>
          </a:prstGeom>
        </p:spPr>
      </p:pic>
      <p:pic>
        <p:nvPicPr>
          <p:cNvPr id="5" name="Picture 4" descr="Screen Shot 2015-10-24 at 11.45.54 AM.pn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863" y="1788889"/>
            <a:ext cx="2478153" cy="1065079"/>
          </a:xfrm>
          <a:prstGeom prst="rect">
            <a:avLst/>
          </a:prstGeom>
        </p:spPr>
      </p:pic>
      <p:pic>
        <p:nvPicPr>
          <p:cNvPr id="6" name="Picture 5" descr="Screen Shot 2015-10-24 at 11.46.09 AM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5157" y="2884914"/>
            <a:ext cx="1910885" cy="816749"/>
          </a:xfrm>
          <a:prstGeom prst="rect">
            <a:avLst/>
          </a:prstGeom>
        </p:spPr>
      </p:pic>
      <p:pic>
        <p:nvPicPr>
          <p:cNvPr id="7" name="Picture 6" descr="Screen Shot 2015-10-24 at 11.46.42 AM.pn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863" y="4602225"/>
            <a:ext cx="2478153" cy="21249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46462" y="2684858"/>
            <a:ext cx="70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1989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01401" y="3701662"/>
            <a:ext cx="70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2005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8015" y="4656014"/>
            <a:ext cx="70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2013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606204" y="2211483"/>
            <a:ext cx="0" cy="1620041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9" idx="0"/>
          </p:cNvCxnSpPr>
          <p:nvPr/>
        </p:nvCxnSpPr>
        <p:spPr>
          <a:xfrm flipH="1">
            <a:off x="7911734" y="3102397"/>
            <a:ext cx="783422" cy="999377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606204" y="5718753"/>
            <a:ext cx="1489796" cy="1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963360" y="6447103"/>
            <a:ext cx="70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2015</a:t>
            </a:r>
          </a:p>
        </p:txBody>
      </p:sp>
      <p:pic>
        <p:nvPicPr>
          <p:cNvPr id="22" name="Picture 21" descr="Screen Shot 2015-10-24 at 11.55.10 AM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025" y="5718753"/>
            <a:ext cx="1571080" cy="767057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8CFD10BB-E050-E248-A99F-E24685F3E8D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471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54"/>
    </mc:Choice>
    <mc:Fallback xmlns="">
      <p:transition spd="slow" advTm="101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Contextual considerations figure 10-19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760" y="36504"/>
            <a:ext cx="9174480" cy="6821496"/>
          </a:xfrm>
        </p:spPr>
      </p:pic>
      <p:sp>
        <p:nvSpPr>
          <p:cNvPr id="5" name="Rectangle 4"/>
          <p:cNvSpPr/>
          <p:nvPr/>
        </p:nvSpPr>
        <p:spPr bwMode="auto">
          <a:xfrm>
            <a:off x="7309945" y="374764"/>
            <a:ext cx="3137338" cy="114923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40AB448-C0EA-6F4E-8A1F-DC27818F290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965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85"/>
    </mc:Choice>
    <mc:Fallback xmlns="">
      <p:transition spd="slow" advTm="74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Contextual considerations figure 10-19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760" y="36504"/>
            <a:ext cx="9174480" cy="6821496"/>
          </a:xfrm>
        </p:spPr>
      </p:pic>
      <p:sp>
        <p:nvSpPr>
          <p:cNvPr id="5" name="Rectangle 4"/>
          <p:cNvSpPr/>
          <p:nvPr/>
        </p:nvSpPr>
        <p:spPr bwMode="auto">
          <a:xfrm>
            <a:off x="7278414" y="1572943"/>
            <a:ext cx="3137338" cy="164322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FEB2331-1700-C04A-BCB4-AD04CD6A4E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1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99"/>
    </mc:Choice>
    <mc:Fallback xmlns="">
      <p:transition spd="slow" advTm="36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30282"/>
            <a:ext cx="5486400" cy="762000"/>
          </a:xfr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000" dirty="0"/>
              <a:t>Stage 1: Before Adoption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6135" y="4442086"/>
            <a:ext cx="8305800" cy="1905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/>
              <a:t>Aim</a:t>
            </a:r>
            <a:r>
              <a:rPr lang="en-US" sz="2400" dirty="0"/>
              <a:t>: identify </a:t>
            </a:r>
          </a:p>
          <a:p>
            <a:pPr marL="457200" indent="-457200">
              <a:buAutoNum type="arabicParenR"/>
            </a:pPr>
            <a:r>
              <a:rPr lang="en-US" sz="2400" dirty="0"/>
              <a:t>Extension health educators’ attitudes toward physical activity programs and current physical activity programming status</a:t>
            </a:r>
          </a:p>
          <a:p>
            <a:pPr marL="457200" indent="-457200">
              <a:buAutoNum type="arabicParenR"/>
            </a:pPr>
            <a:r>
              <a:rPr lang="en-US" sz="2400" dirty="0"/>
              <a:t>factors that affect physical activity programming adoption, implementation, and system-level maintenance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50125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Balis et al., 2018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58" t="12746" r="10141" b="9789"/>
          <a:stretch/>
        </p:blipFill>
        <p:spPr>
          <a:xfrm>
            <a:off x="1143000" y="1196284"/>
            <a:ext cx="4165637" cy="3147116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981" y="1540042"/>
            <a:ext cx="3652835" cy="2728352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A7DD4CF-A1D2-CF4F-922A-D4765DF249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5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96"/>
    </mc:Choice>
    <mc:Fallback xmlns="">
      <p:transition spd="slow" advTm="59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833835"/>
            <a:ext cx="5984886" cy="4291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420" y="1759404"/>
            <a:ext cx="5773627" cy="44795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0" y="6497106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Creswell et al., 2011</a:t>
            </a:r>
            <a:endParaRPr lang="en-US" sz="12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352800" y="330282"/>
            <a:ext cx="5486400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/>
              <a:t>Stage 1: Before Adoption</a:t>
            </a:r>
            <a:endParaRPr lang="en-US" sz="40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8689B66-772A-5345-912F-C47A150097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7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84"/>
    </mc:Choice>
    <mc:Fallback xmlns="">
      <p:transition spd="slow" advTm="25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3352800" y="330282"/>
            <a:ext cx="5486400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/>
              <a:t>Stage 1: Before Adoption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-6505" y="1513517"/>
            <a:ext cx="6396290" cy="4792954"/>
            <a:chOff x="-6505" y="1513517"/>
            <a:chExt cx="6396290" cy="4792954"/>
          </a:xfrm>
        </p:grpSpPr>
        <p:sp>
          <p:nvSpPr>
            <p:cNvPr id="4" name="Freeform 3"/>
            <p:cNvSpPr/>
            <p:nvPr/>
          </p:nvSpPr>
          <p:spPr>
            <a:xfrm>
              <a:off x="2814258" y="1513517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0412" tIns="326407" rIns="290413" bIns="32640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>
                  <a:solidFill>
                    <a:schemeClr val="tx1"/>
                  </a:solidFill>
                </a:rPr>
                <a:t>Health behaviors</a:t>
              </a:r>
            </a:p>
          </p:txBody>
        </p:sp>
        <p:sp>
          <p:nvSpPr>
            <p:cNvPr id="8" name="Freeform 7"/>
            <p:cNvSpPr/>
            <p:nvPr/>
          </p:nvSpPr>
          <p:spPr>
            <a:xfrm>
              <a:off x="4406935" y="1868867"/>
              <a:ext cx="1982850" cy="1066048"/>
            </a:xfrm>
            <a:custGeom>
              <a:avLst/>
              <a:gdLst>
                <a:gd name="connsiteX0" fmla="*/ 0 w 1982850"/>
                <a:gd name="connsiteY0" fmla="*/ 0 h 1066048"/>
                <a:gd name="connsiteX1" fmla="*/ 1982850 w 1982850"/>
                <a:gd name="connsiteY1" fmla="*/ 0 h 1066048"/>
                <a:gd name="connsiteX2" fmla="*/ 1982850 w 1982850"/>
                <a:gd name="connsiteY2" fmla="*/ 1066048 h 1066048"/>
                <a:gd name="connsiteX3" fmla="*/ 0 w 1982850"/>
                <a:gd name="connsiteY3" fmla="*/ 1066048 h 1066048"/>
                <a:gd name="connsiteX4" fmla="*/ 0 w 1982850"/>
                <a:gd name="connsiteY4" fmla="*/ 0 h 10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2850" h="1066048">
                  <a:moveTo>
                    <a:pt x="0" y="0"/>
                  </a:moveTo>
                  <a:lnTo>
                    <a:pt x="1982850" y="0"/>
                  </a:lnTo>
                  <a:lnTo>
                    <a:pt x="1982850" y="1066048"/>
                  </a:lnTo>
                  <a:lnTo>
                    <a:pt x="0" y="10660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44826" y="1513517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0882" tIns="276877" rIns="240883" bIns="276876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6344" y="3021620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0412" tIns="326407" rIns="290413" bIns="32640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-6505" y="3376970"/>
              <a:ext cx="1918887" cy="1066048"/>
            </a:xfrm>
            <a:custGeom>
              <a:avLst/>
              <a:gdLst>
                <a:gd name="connsiteX0" fmla="*/ 0 w 1918887"/>
                <a:gd name="connsiteY0" fmla="*/ 0 h 1066048"/>
                <a:gd name="connsiteX1" fmla="*/ 1918887 w 1918887"/>
                <a:gd name="connsiteY1" fmla="*/ 0 h 1066048"/>
                <a:gd name="connsiteX2" fmla="*/ 1918887 w 1918887"/>
                <a:gd name="connsiteY2" fmla="*/ 1066048 h 1066048"/>
                <a:gd name="connsiteX3" fmla="*/ 0 w 1918887"/>
                <a:gd name="connsiteY3" fmla="*/ 1066048 h 1066048"/>
                <a:gd name="connsiteX4" fmla="*/ 0 w 1918887"/>
                <a:gd name="connsiteY4" fmla="*/ 0 h 10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87" h="1066048">
                  <a:moveTo>
                    <a:pt x="0" y="0"/>
                  </a:moveTo>
                  <a:lnTo>
                    <a:pt x="1918887" y="0"/>
                  </a:lnTo>
                  <a:lnTo>
                    <a:pt x="1918887" y="1066048"/>
                  </a:lnTo>
                  <a:lnTo>
                    <a:pt x="0" y="10660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45776" y="3021620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0882" tIns="276877" rIns="240883" bIns="276876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4258" y="4529723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0412" tIns="326407" rIns="290413" bIns="32640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06935" y="4885073"/>
              <a:ext cx="1982850" cy="1066048"/>
            </a:xfrm>
            <a:custGeom>
              <a:avLst/>
              <a:gdLst>
                <a:gd name="connsiteX0" fmla="*/ 0 w 1982850"/>
                <a:gd name="connsiteY0" fmla="*/ 0 h 1066048"/>
                <a:gd name="connsiteX1" fmla="*/ 1982850 w 1982850"/>
                <a:gd name="connsiteY1" fmla="*/ 0 h 1066048"/>
                <a:gd name="connsiteX2" fmla="*/ 1982850 w 1982850"/>
                <a:gd name="connsiteY2" fmla="*/ 1066048 h 1066048"/>
                <a:gd name="connsiteX3" fmla="*/ 0 w 1982850"/>
                <a:gd name="connsiteY3" fmla="*/ 1066048 h 1066048"/>
                <a:gd name="connsiteX4" fmla="*/ 0 w 1982850"/>
                <a:gd name="connsiteY4" fmla="*/ 0 h 10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2850" h="1066048">
                  <a:moveTo>
                    <a:pt x="0" y="0"/>
                  </a:moveTo>
                  <a:lnTo>
                    <a:pt x="1982850" y="0"/>
                  </a:lnTo>
                  <a:lnTo>
                    <a:pt x="1982850" y="1066048"/>
                  </a:lnTo>
                  <a:lnTo>
                    <a:pt x="0" y="10660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44826" y="4529723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0882" tIns="276877" rIns="240883" bIns="276876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1186250" y="2217225"/>
            <a:ext cx="15043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Demographics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002823" y="3568661"/>
            <a:ext cx="1519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Current work status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54637" y="3577722"/>
            <a:ext cx="1536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Physical activity levels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12320" y="4952255"/>
            <a:ext cx="14782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Importance of program characteristics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857868" y="5121352"/>
            <a:ext cx="1481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Interest in LIFT training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471369" y="1464571"/>
            <a:ext cx="6396290" cy="4792954"/>
            <a:chOff x="-6505" y="1513517"/>
            <a:chExt cx="6396290" cy="4792954"/>
          </a:xfrm>
        </p:grpSpPr>
        <p:sp>
          <p:nvSpPr>
            <p:cNvPr id="23" name="Freeform 22"/>
            <p:cNvSpPr/>
            <p:nvPr/>
          </p:nvSpPr>
          <p:spPr>
            <a:xfrm>
              <a:off x="2814258" y="1513517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0412" tIns="326407" rIns="290413" bIns="32640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>
                  <a:solidFill>
                    <a:schemeClr val="tx1"/>
                  </a:solidFill>
                </a:rPr>
                <a:t>PA guidelines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06935" y="1868867"/>
              <a:ext cx="1982850" cy="1066048"/>
            </a:xfrm>
            <a:custGeom>
              <a:avLst/>
              <a:gdLst>
                <a:gd name="connsiteX0" fmla="*/ 0 w 1982850"/>
                <a:gd name="connsiteY0" fmla="*/ 0 h 1066048"/>
                <a:gd name="connsiteX1" fmla="*/ 1982850 w 1982850"/>
                <a:gd name="connsiteY1" fmla="*/ 0 h 1066048"/>
                <a:gd name="connsiteX2" fmla="*/ 1982850 w 1982850"/>
                <a:gd name="connsiteY2" fmla="*/ 1066048 h 1066048"/>
                <a:gd name="connsiteX3" fmla="*/ 0 w 1982850"/>
                <a:gd name="connsiteY3" fmla="*/ 1066048 h 1066048"/>
                <a:gd name="connsiteX4" fmla="*/ 0 w 1982850"/>
                <a:gd name="connsiteY4" fmla="*/ 0 h 10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2850" h="1066048">
                  <a:moveTo>
                    <a:pt x="0" y="0"/>
                  </a:moveTo>
                  <a:lnTo>
                    <a:pt x="1982850" y="0"/>
                  </a:lnTo>
                  <a:lnTo>
                    <a:pt x="1982850" y="1066048"/>
                  </a:lnTo>
                  <a:lnTo>
                    <a:pt x="0" y="10660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44826" y="1513517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0882" tIns="276877" rIns="240883" bIns="276876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 dirty="0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76344" y="3021620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0412" tIns="326407" rIns="290413" bIns="32640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-6505" y="3376970"/>
              <a:ext cx="1918887" cy="1066048"/>
            </a:xfrm>
            <a:custGeom>
              <a:avLst/>
              <a:gdLst>
                <a:gd name="connsiteX0" fmla="*/ 0 w 1918887"/>
                <a:gd name="connsiteY0" fmla="*/ 0 h 1066048"/>
                <a:gd name="connsiteX1" fmla="*/ 1918887 w 1918887"/>
                <a:gd name="connsiteY1" fmla="*/ 0 h 1066048"/>
                <a:gd name="connsiteX2" fmla="*/ 1918887 w 1918887"/>
                <a:gd name="connsiteY2" fmla="*/ 1066048 h 1066048"/>
                <a:gd name="connsiteX3" fmla="*/ 0 w 1918887"/>
                <a:gd name="connsiteY3" fmla="*/ 1066048 h 1066048"/>
                <a:gd name="connsiteX4" fmla="*/ 0 w 1918887"/>
                <a:gd name="connsiteY4" fmla="*/ 0 h 10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8887" h="1066048">
                  <a:moveTo>
                    <a:pt x="0" y="0"/>
                  </a:moveTo>
                  <a:lnTo>
                    <a:pt x="1918887" y="0"/>
                  </a:lnTo>
                  <a:lnTo>
                    <a:pt x="1918887" y="1066048"/>
                  </a:lnTo>
                  <a:lnTo>
                    <a:pt x="0" y="10660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45776" y="3021620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0882" tIns="276877" rIns="240883" bIns="276876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14258" y="4529723"/>
              <a:ext cx="1545771" cy="1776748"/>
            </a:xfrm>
            <a:custGeom>
              <a:avLst/>
              <a:gdLst>
                <a:gd name="connsiteX0" fmla="*/ 0 w 1776747"/>
                <a:gd name="connsiteY0" fmla="*/ 772885 h 1545770"/>
                <a:gd name="connsiteX1" fmla="*/ 386443 w 1776747"/>
                <a:gd name="connsiteY1" fmla="*/ 0 h 1545770"/>
                <a:gd name="connsiteX2" fmla="*/ 1390305 w 1776747"/>
                <a:gd name="connsiteY2" fmla="*/ 0 h 1545770"/>
                <a:gd name="connsiteX3" fmla="*/ 1776747 w 1776747"/>
                <a:gd name="connsiteY3" fmla="*/ 772885 h 1545770"/>
                <a:gd name="connsiteX4" fmla="*/ 1390305 w 1776747"/>
                <a:gd name="connsiteY4" fmla="*/ 1545770 h 1545770"/>
                <a:gd name="connsiteX5" fmla="*/ 386443 w 1776747"/>
                <a:gd name="connsiteY5" fmla="*/ 1545770 h 1545770"/>
                <a:gd name="connsiteX6" fmla="*/ 0 w 1776747"/>
                <a:gd name="connsiteY6" fmla="*/ 772885 h 15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747" h="1545770">
                  <a:moveTo>
                    <a:pt x="888373" y="0"/>
                  </a:moveTo>
                  <a:lnTo>
                    <a:pt x="1776746" y="336206"/>
                  </a:lnTo>
                  <a:lnTo>
                    <a:pt x="1776746" y="1209565"/>
                  </a:lnTo>
                  <a:lnTo>
                    <a:pt x="888374" y="1545770"/>
                  </a:lnTo>
                  <a:lnTo>
                    <a:pt x="1" y="1209565"/>
                  </a:lnTo>
                  <a:lnTo>
                    <a:pt x="1" y="336206"/>
                  </a:lnTo>
                  <a:lnTo>
                    <a:pt x="888373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0412" tIns="326407" rIns="290413" bIns="32640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06935" y="4885073"/>
              <a:ext cx="1982850" cy="1066048"/>
            </a:xfrm>
            <a:custGeom>
              <a:avLst/>
              <a:gdLst>
                <a:gd name="connsiteX0" fmla="*/ 0 w 1982850"/>
                <a:gd name="connsiteY0" fmla="*/ 0 h 1066048"/>
                <a:gd name="connsiteX1" fmla="*/ 1982850 w 1982850"/>
                <a:gd name="connsiteY1" fmla="*/ 0 h 1066048"/>
                <a:gd name="connsiteX2" fmla="*/ 1982850 w 1982850"/>
                <a:gd name="connsiteY2" fmla="*/ 1066048 h 1066048"/>
                <a:gd name="connsiteX3" fmla="*/ 0 w 1982850"/>
                <a:gd name="connsiteY3" fmla="*/ 1066048 h 1066048"/>
                <a:gd name="connsiteX4" fmla="*/ 0 w 1982850"/>
                <a:gd name="connsiteY4" fmla="*/ 0 h 106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2850" h="1066048">
                  <a:moveTo>
                    <a:pt x="0" y="0"/>
                  </a:moveTo>
                  <a:lnTo>
                    <a:pt x="1982850" y="0"/>
                  </a:lnTo>
                  <a:lnTo>
                    <a:pt x="1982850" y="1066048"/>
                  </a:lnTo>
                  <a:lnTo>
                    <a:pt x="0" y="106604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00" kern="1200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6622700" y="1990108"/>
            <a:ext cx="154577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/>
              <a:t>PA programs delivered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454218" y="3442811"/>
            <a:ext cx="15457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/>
              <a:t>PA objectives in current programs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123650" y="3486473"/>
            <a:ext cx="15457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/>
              <a:t>Barriers / facilitators to PA programs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8338425" y="5072287"/>
            <a:ext cx="14702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/>
              <a:t>Program evaluation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314CC0B-68C7-8E44-9A4D-D8704F23E7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9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75"/>
    </mc:Choice>
    <mc:Fallback xmlns="">
      <p:transition spd="slow" advTm="26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714500" y="1616942"/>
            <a:ext cx="8763000" cy="8382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31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691638"/>
                </a:solidFill>
                <a:latin typeface="Arial" charset="0"/>
                <a:ea typeface="ＭＳ Ｐゴシック" pitchFamily="116" charset="-128"/>
              </a:defRPr>
            </a:lvl9pPr>
          </a:lstStyle>
          <a:p>
            <a:pPr algn="ctr"/>
            <a:r>
              <a:rPr lang="en-US" sz="3200" kern="0" dirty="0">
                <a:solidFill>
                  <a:schemeClr val="tx1"/>
                </a:solidFill>
              </a:rPr>
              <a:t>Quantitative Results (N= 6)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438400" y="2188029"/>
          <a:ext cx="3356222" cy="4365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0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3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Demographics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Extension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health educators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(N= 6,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67%)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6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>
                          <a:solidFill>
                            <a:schemeClr val="tx1"/>
                          </a:solidFill>
                          <a:effectLst/>
                        </a:rPr>
                        <a:t>Mean (SD)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6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Age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50 (</a:t>
                      </a:r>
                      <a:r>
                        <a:rPr lang="en-US" sz="1000" u="sng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1000" u="none" dirty="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6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Years in UWE</a:t>
                      </a: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13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US" sz="1000" u="sng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+</a:t>
                      </a:r>
                      <a:r>
                        <a:rPr lang="en-US" sz="1000" u="non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15.9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6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solidFill>
                            <a:schemeClr val="tx1"/>
                          </a:solidFill>
                          <a:effectLst/>
                        </a:rPr>
                        <a:t>N (%)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50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Gender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Female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Male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6 (100)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0 (0)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50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Race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White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Other race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5 (83)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1 (17)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50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Ethnicity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Non-Hispanic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Not sure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4 (67)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2 (33)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50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Education level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Master’s degree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Bachelor’s degree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4 (67)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2 (33)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083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Marital status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Married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Living with partner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Single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Divorced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 (50)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(17)</a:t>
                      </a: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466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Health self-rating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Excellent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Very good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Good</a:t>
                      </a: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 (50)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 (33)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(17)</a:t>
                      </a: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6781800" y="2514601"/>
          <a:ext cx="3120778" cy="2906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6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29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PA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behaviors and programming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Extension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health educators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(N= 6, 67%)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solidFill>
                            <a:schemeClr val="tx1"/>
                          </a:solidFill>
                          <a:effectLst/>
                        </a:rPr>
                        <a:t>N (%)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73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Confidence in meeting PA recommendations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Completely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Very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Moderately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4 (67)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1 (17)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(17)</a:t>
                      </a: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73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PA status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Not meeting   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  recommendations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Meeting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  recommendations 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4 (67)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2 (33)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73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PA programming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Not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currently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   delivering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  Currently delivering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N/a</a:t>
                      </a: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4 (67)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1 (17)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(17)</a:t>
                      </a: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4648200" y="2667000"/>
            <a:ext cx="685800" cy="359228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648200" y="3254828"/>
            <a:ext cx="685800" cy="2286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648200" y="3712028"/>
            <a:ext cx="685800" cy="2286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48200" y="4218213"/>
            <a:ext cx="685800" cy="2286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646489" y="4704258"/>
            <a:ext cx="685800" cy="2286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46489" y="5164181"/>
            <a:ext cx="685800" cy="2286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646489" y="6010543"/>
            <a:ext cx="685800" cy="54265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8839200" y="3287756"/>
            <a:ext cx="685800" cy="33854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8839200" y="4159975"/>
            <a:ext cx="685800" cy="33854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8839200" y="4693647"/>
            <a:ext cx="685800" cy="33854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352800" y="330282"/>
            <a:ext cx="5486400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1: Before Adoption</a:t>
            </a:r>
          </a:p>
        </p:txBody>
      </p:sp>
      <p:pic>
        <p:nvPicPr>
          <p:cNvPr id="20" name="Picture 19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6864" y="5870364"/>
            <a:ext cx="658495" cy="658495"/>
          </a:xfrm>
          <a:prstGeom prst="rect">
            <a:avLst/>
          </a:prstGeom>
          <a:noFill/>
        </p:spPr>
      </p:pic>
      <p:sp>
        <p:nvSpPr>
          <p:cNvPr id="22" name="Freeform 21"/>
          <p:cNvSpPr/>
          <p:nvPr/>
        </p:nvSpPr>
        <p:spPr>
          <a:xfrm>
            <a:off x="7708632" y="5944525"/>
            <a:ext cx="2349768" cy="550100"/>
          </a:xfrm>
          <a:custGeom>
            <a:avLst/>
            <a:gdLst>
              <a:gd name="connsiteX0" fmla="*/ 0 w 1762159"/>
              <a:gd name="connsiteY0" fmla="*/ 140973 h 1409727"/>
              <a:gd name="connsiteX1" fmla="*/ 140973 w 1762159"/>
              <a:gd name="connsiteY1" fmla="*/ 0 h 1409727"/>
              <a:gd name="connsiteX2" fmla="*/ 1621186 w 1762159"/>
              <a:gd name="connsiteY2" fmla="*/ 0 h 1409727"/>
              <a:gd name="connsiteX3" fmla="*/ 1762159 w 1762159"/>
              <a:gd name="connsiteY3" fmla="*/ 140973 h 1409727"/>
              <a:gd name="connsiteX4" fmla="*/ 1762159 w 1762159"/>
              <a:gd name="connsiteY4" fmla="*/ 1268754 h 1409727"/>
              <a:gd name="connsiteX5" fmla="*/ 1621186 w 1762159"/>
              <a:gd name="connsiteY5" fmla="*/ 1409727 h 1409727"/>
              <a:gd name="connsiteX6" fmla="*/ 140973 w 1762159"/>
              <a:gd name="connsiteY6" fmla="*/ 1409727 h 1409727"/>
              <a:gd name="connsiteX7" fmla="*/ 0 w 1762159"/>
              <a:gd name="connsiteY7" fmla="*/ 1268754 h 1409727"/>
              <a:gd name="connsiteX8" fmla="*/ 0 w 1762159"/>
              <a:gd name="connsiteY8" fmla="*/ 140973 h 1409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2159" h="1409727">
                <a:moveTo>
                  <a:pt x="0" y="140973"/>
                </a:moveTo>
                <a:cubicBezTo>
                  <a:pt x="0" y="63116"/>
                  <a:pt x="63116" y="0"/>
                  <a:pt x="140973" y="0"/>
                </a:cubicBezTo>
                <a:lnTo>
                  <a:pt x="1621186" y="0"/>
                </a:lnTo>
                <a:cubicBezTo>
                  <a:pt x="1699043" y="0"/>
                  <a:pt x="1762159" y="63116"/>
                  <a:pt x="1762159" y="140973"/>
                </a:cubicBezTo>
                <a:lnTo>
                  <a:pt x="1762159" y="1268754"/>
                </a:lnTo>
                <a:cubicBezTo>
                  <a:pt x="1762159" y="1346611"/>
                  <a:pt x="1699043" y="1409727"/>
                  <a:pt x="1621186" y="1409727"/>
                </a:cubicBezTo>
                <a:lnTo>
                  <a:pt x="140973" y="1409727"/>
                </a:lnTo>
                <a:cubicBezTo>
                  <a:pt x="63116" y="1409727"/>
                  <a:pt x="0" y="1346611"/>
                  <a:pt x="0" y="1268754"/>
                </a:cubicBezTo>
                <a:lnTo>
                  <a:pt x="0" y="14097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434" tIns="58434" rIns="58434" bIns="58434" numCol="1" spcCol="1270" anchor="ctr" anchorCtr="0">
            <a:noAutofit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dirty="0">
                <a:solidFill>
                  <a:schemeClr val="tx1"/>
                </a:solidFill>
                <a:sym typeface="Symbol" panose="05050102010706020507" pitchFamily="18" charset="2"/>
              </a:rPr>
              <a:t>Interested in delivering LIFT (N= 5)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u="sng" dirty="0">
              <a:sym typeface="Symbol" panose="05050102010706020507" pitchFamily="18" charset="2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15261F9-9FE1-E342-A327-9C150B0DBD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138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028"/>
    </mc:Choice>
    <mc:Fallback xmlns="">
      <p:transition spd="slow" advTm="660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0" y="1388307"/>
            <a:ext cx="8305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/>
              <a:t>Qualitative Results (N= 2)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7017838"/>
              </p:ext>
            </p:extLst>
          </p:nvPr>
        </p:nvGraphicFramePr>
        <p:xfrm>
          <a:off x="1594883" y="1879097"/>
          <a:ext cx="8678203" cy="134387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808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9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51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Perceived Barriers to Delivering Physical Activity Programs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6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Workload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</a:rPr>
                        <a:t> (N= 17)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we never can say oh if I add this I can let that other thing go so pretty soon it’s like so much that that you don’t do the new stuff [programming].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6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Job focus area (N= 14)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</a:rPr>
                        <a:t>I have to concentrate a lot on um cooking and nutrition through cooking and that's sort of just where I went.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3952288"/>
              </p:ext>
            </p:extLst>
          </p:nvPr>
        </p:nvGraphicFramePr>
        <p:xfrm>
          <a:off x="1594883" y="3632173"/>
          <a:ext cx="8674365" cy="1267676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807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6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73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Perceived Facilitators</a:t>
                      </a:r>
                      <a:r>
                        <a:rPr lang="en-US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Delivering Physical Activity Programs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97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Positive perception of physical activity (N= 22)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I've always just believed it's really good for your health.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9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Past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</a:rPr>
                        <a:t> training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(N= 16)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[I enjoyed Strong Bones training] cause there were some of the exercises I wasn’t sure if I was doing them exactly right or not you know.</a:t>
                      </a:r>
                      <a:endParaRPr lang="en-US" sz="12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8379533"/>
              </p:ext>
            </p:extLst>
          </p:nvPr>
        </p:nvGraphicFramePr>
        <p:xfrm>
          <a:off x="1594884" y="5220587"/>
          <a:ext cx="8674366" cy="1459015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807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6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91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Types of Programs Delivered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05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 programs delivered (N= 18)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We've [in the past] done things like have a treasure hunt where they [4-H kids] have to follow a treasure map and count their steps and find the treasure.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5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Dissemination methods (N= 9)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So I tried to get the word out [on physical activity] versus doing it with them in a class.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3352800" y="330282"/>
            <a:ext cx="5486400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1: Before Adoption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4C05AEA-82B0-A941-9A2E-210CC9A586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2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858"/>
    </mc:Choice>
    <mc:Fallback xmlns="">
      <p:transition spd="slow" advTm="73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Contextual considerations figure 10-19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760" y="36504"/>
            <a:ext cx="9174480" cy="6821496"/>
          </a:xfrm>
        </p:spPr>
      </p:pic>
      <p:sp>
        <p:nvSpPr>
          <p:cNvPr id="5" name="Rectangle 4"/>
          <p:cNvSpPr/>
          <p:nvPr/>
        </p:nvSpPr>
        <p:spPr bwMode="auto">
          <a:xfrm>
            <a:off x="7257393" y="3296723"/>
            <a:ext cx="3263461" cy="55006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F6D3742B-E161-C546-95AB-E5C7B320284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78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55"/>
    </mc:Choice>
    <mc:Fallback xmlns="">
      <p:transition spd="slow" advTm="26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6664783"/>
              </p:ext>
            </p:extLst>
          </p:nvPr>
        </p:nvGraphicFramePr>
        <p:xfrm>
          <a:off x="152400" y="658100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7195150"/>
            <a:ext cx="807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(Glasgow and Estabrooks, 2018; Green, 2008)</a:t>
            </a: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3968" y="-6960"/>
            <a:ext cx="8884064" cy="6864959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4326340" y="2374710"/>
            <a:ext cx="327547" cy="32754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CF462354-6122-164E-899C-729D883D98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2C1E9CA-290A-0A46-B01B-E042F0E762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02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48"/>
    </mc:Choice>
    <mc:Fallback xmlns="">
      <p:transition spd="slow" advTm="253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2: During Adoption (Training)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58" t="12746" r="10141" b="9789"/>
          <a:stretch/>
        </p:blipFill>
        <p:spPr>
          <a:xfrm>
            <a:off x="2598436" y="1573177"/>
            <a:ext cx="6995128" cy="5284823"/>
          </a:xfrm>
          <a:prstGeom prst="rect">
            <a:avLst/>
          </a:prstGeom>
        </p:spPr>
      </p:pic>
      <p:pic>
        <p:nvPicPr>
          <p:cNvPr id="1026" name="Picture 2" descr="Image result for online traini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0240" y="3432574"/>
            <a:ext cx="1186218" cy="118621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online traini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8739" y="3299943"/>
            <a:ext cx="1186218" cy="118621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online traini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9910" y="5117991"/>
            <a:ext cx="1186218" cy="118621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CC0141D-58B7-7740-A632-912F7EB10A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3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13"/>
    </mc:Choice>
    <mc:Fallback xmlns="">
      <p:transition spd="slow" advTm="19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3753" y="4506142"/>
            <a:ext cx="8305800" cy="198905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/>
              <a:t>Aim: </a:t>
            </a:r>
            <a:r>
              <a:rPr lang="en-US" sz="2400" dirty="0"/>
              <a:t>determine how the virtual training affects</a:t>
            </a:r>
          </a:p>
          <a:p>
            <a:pPr marL="457200" indent="-457200">
              <a:buAutoNum type="arabicParenR"/>
            </a:pPr>
            <a:r>
              <a:rPr lang="en-US" sz="2400" dirty="0"/>
              <a:t>predictors of implementation</a:t>
            </a:r>
          </a:p>
          <a:p>
            <a:pPr marL="457200" indent="-457200">
              <a:buAutoNum type="arabicParenR"/>
            </a:pPr>
            <a:r>
              <a:rPr lang="en-US" sz="2400" dirty="0"/>
              <a:t>stage of change</a:t>
            </a:r>
          </a:p>
          <a:p>
            <a:pPr marL="457200" indent="-457200">
              <a:buAutoNum type="arabicParenR"/>
            </a:pPr>
            <a:r>
              <a:rPr lang="en-US" sz="2400" dirty="0"/>
              <a:t>intent to deliver both the LIFT program and physical activity programming in general</a:t>
            </a:r>
          </a:p>
          <a:p>
            <a:endParaRPr lang="en-US" sz="2400" dirty="0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6884" y="1528550"/>
            <a:ext cx="1942243" cy="2756848"/>
          </a:xfrm>
          <a:prstGeom prst="rect">
            <a:avLst/>
          </a:prstGeom>
        </p:spPr>
      </p:pic>
      <p:sp>
        <p:nvSpPr>
          <p:cNvPr id="10" name="Title 1"/>
          <p:cNvSpPr txBox="1">
            <a:spLocks noGrp="1"/>
          </p:cNvSpPr>
          <p:nvPr>
            <p:ph type="title"/>
          </p:nvPr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2: During Adoption (Training)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2866030" y="1787857"/>
            <a:ext cx="2238233" cy="1624084"/>
          </a:xfrm>
          <a:prstGeom prst="wedgeRoundRectCallout">
            <a:avLst>
              <a:gd name="adj1" fmla="val -73882"/>
              <a:gd name="adj2" fmla="val 330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i="1">
                <a:solidFill>
                  <a:schemeClr val="tx1"/>
                </a:solidFill>
              </a:rPr>
              <a:t>“I’m not sure I could be certified in anything physical activity other than walking”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2FE6363-4706-8C48-9291-86A88DD448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551"/>
    </mc:Choice>
    <mc:Fallback xmlns="">
      <p:transition spd="slow" advTm="425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 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084786"/>
              </p:ext>
            </p:extLst>
          </p:nvPr>
        </p:nvGraphicFramePr>
        <p:xfrm>
          <a:off x="2647950" y="2388840"/>
          <a:ext cx="6896100" cy="4018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2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79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Survey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790">
                <a:tc>
                  <a:txBody>
                    <a:bodyPr/>
                    <a:lstStyle/>
                    <a:p>
                      <a:r>
                        <a:rPr lang="en-US" dirty="0"/>
                        <a:t>Demographics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790">
                <a:tc>
                  <a:txBody>
                    <a:bodyPr/>
                    <a:lstStyle/>
                    <a:p>
                      <a:r>
                        <a:rPr lang="en-US" dirty="0"/>
                        <a:t>General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5938">
                <a:tc>
                  <a:txBody>
                    <a:bodyPr/>
                    <a:lstStyle/>
                    <a:p>
                      <a:r>
                        <a:rPr lang="en-US" dirty="0"/>
                        <a:t>Importance</a:t>
                      </a:r>
                      <a:r>
                        <a:rPr lang="en-US" baseline="0" dirty="0"/>
                        <a:t> of program characteristics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5938">
                <a:tc>
                  <a:txBody>
                    <a:bodyPr/>
                    <a:lstStyle/>
                    <a:p>
                      <a:r>
                        <a:rPr lang="en-US" dirty="0"/>
                        <a:t>Intent to deliver </a:t>
                      </a:r>
                      <a:r>
                        <a:rPr lang="en-US" baseline="0" dirty="0"/>
                        <a:t>PA programs &amp; LIFT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5938">
                <a:tc>
                  <a:txBody>
                    <a:bodyPr/>
                    <a:lstStyle/>
                    <a:p>
                      <a:r>
                        <a:rPr lang="en-US" dirty="0"/>
                        <a:t>Perceptions of LIFT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5938">
                <a:tc>
                  <a:txBody>
                    <a:bodyPr/>
                    <a:lstStyle/>
                    <a:p>
                      <a:r>
                        <a:rPr lang="en-US" dirty="0"/>
                        <a:t>Stage of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61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Training satisfaction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/>
              <a:t>Stage 2: During Adoption (Training)</a:t>
            </a:r>
            <a:endParaRPr lang="en-US" sz="40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8C89D9D-3088-A840-9DA3-EDC066CDFA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51"/>
    </mc:Choice>
    <mc:Fallback xmlns="">
      <p:transition spd="slow" advTm="36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717210753"/>
              </p:ext>
            </p:extLst>
          </p:nvPr>
        </p:nvGraphicFramePr>
        <p:xfrm>
          <a:off x="3048000" y="1307806"/>
          <a:ext cx="6096000" cy="1317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AutoShape 2" descr="Image result for senior center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senior center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6685" y="2714630"/>
            <a:ext cx="4358630" cy="414941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/>
              <a:t>Stage 2: During Adoption (Training)</a:t>
            </a:r>
            <a:endParaRPr lang="en-US" sz="40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93BF2BA-6F97-CD45-B15D-F046AC10248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01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99"/>
    </mc:Choice>
    <mc:Fallback xmlns="">
      <p:transition spd="slow" advTm="36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Graphic spid="9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511784"/>
              </p:ext>
            </p:extLst>
          </p:nvPr>
        </p:nvGraphicFramePr>
        <p:xfrm>
          <a:off x="1318152" y="2632729"/>
          <a:ext cx="3883935" cy="424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8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5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6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Demographics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LIFT Training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</a:rPr>
                        <a:t> Participants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(N= 7,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</a:rPr>
                        <a:t> 54%)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81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solidFill>
                            <a:schemeClr val="tx1"/>
                          </a:solidFill>
                          <a:effectLst/>
                        </a:rPr>
                        <a:t>Mean (SD)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81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Age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46 (</a:t>
                      </a:r>
                      <a:r>
                        <a:rPr lang="en-US" sz="1200" u="sng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1200" u="none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81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solidFill>
                            <a:schemeClr val="tx1"/>
                          </a:solidFill>
                          <a:effectLst/>
                        </a:rPr>
                        <a:t>N (%)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4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Gender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Female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Male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 (71)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2 (29)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4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Race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White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Other race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 (71)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2 (29)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4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Ethnicity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Non-Hispanic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Hispanic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7 (100)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 (0)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6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Education level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Master’s degree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Bachelor’s degree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Some college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(29)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(14)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 (57)</a:t>
                      </a: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7578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Health self-rating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Excellent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Very good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Good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 Fair</a:t>
                      </a:r>
                    </a:p>
                  </a:txBody>
                  <a:tcPr marL="48986" marR="4898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 (29)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 (14)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 (29)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 (29)</a:t>
                      </a:r>
                    </a:p>
                  </a:txBody>
                  <a:tcPr marL="48986" marR="4898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517918"/>
              </p:ext>
            </p:extLst>
          </p:nvPr>
        </p:nvGraphicFramePr>
        <p:xfrm>
          <a:off x="6538315" y="2937086"/>
          <a:ext cx="4572000" cy="2717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2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3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206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Survey Items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LIFT Training Participants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(N= 5, 38%)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379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86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u="sng" dirty="0"/>
                        <a:t>Mean (SD)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665">
                <a:tc>
                  <a:txBody>
                    <a:bodyPr/>
                    <a:lstStyle/>
                    <a:p>
                      <a:r>
                        <a:rPr lang="en-US" sz="1200" dirty="0"/>
                        <a:t>Intent to deliver </a:t>
                      </a:r>
                      <a:r>
                        <a:rPr lang="en-US" sz="1200" baseline="0" dirty="0"/>
                        <a:t>PA programs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3.80 (</a:t>
                      </a: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.837)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4.00 (</a:t>
                      </a: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.707)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Intent to deliver L</a:t>
                      </a:r>
                      <a:r>
                        <a:rPr lang="en-US" sz="1200" baseline="0" dirty="0"/>
                        <a:t>IFT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4.00 (</a:t>
                      </a: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.707)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4.00 (</a:t>
                      </a:r>
                      <a:r>
                        <a:rPr kumimoji="0" lang="en-US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.707) 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860">
                <a:tc>
                  <a:txBody>
                    <a:bodyPr/>
                    <a:lstStyle/>
                    <a:p>
                      <a:r>
                        <a:rPr lang="en-US" sz="1200" dirty="0"/>
                        <a:t>Stage of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4.75 (</a:t>
                      </a: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.957)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4.50 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2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1.723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860">
                <a:tc gridSpan="3">
                  <a:txBody>
                    <a:bodyPr/>
                    <a:lstStyle/>
                    <a:p>
                      <a:r>
                        <a:rPr lang="en-US" sz="1200" dirty="0"/>
                        <a:t>*Wilcoxon signed-rank</a:t>
                      </a:r>
                      <a:r>
                        <a:rPr lang="en-US" sz="1200" baseline="0" dirty="0"/>
                        <a:t> test; </a:t>
                      </a:r>
                      <a:r>
                        <a:rPr lang="en-US" sz="1200" baseline="0"/>
                        <a:t>p &lt; </a:t>
                      </a:r>
                      <a:r>
                        <a:rPr lang="en-US" sz="1200" baseline="0" dirty="0"/>
                        <a:t>.05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09618737"/>
              </p:ext>
            </p:extLst>
          </p:nvPr>
        </p:nvGraphicFramePr>
        <p:xfrm>
          <a:off x="3048000" y="1300162"/>
          <a:ext cx="6096000" cy="1317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Rectangle 10"/>
          <p:cNvSpPr/>
          <p:nvPr/>
        </p:nvSpPr>
        <p:spPr bwMode="auto">
          <a:xfrm>
            <a:off x="3882656" y="3182018"/>
            <a:ext cx="685800" cy="20262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882656" y="3740043"/>
            <a:ext cx="685800" cy="193893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882656" y="4322662"/>
            <a:ext cx="685800" cy="20806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882656" y="4853161"/>
            <a:ext cx="685800" cy="23316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3907820" y="5791589"/>
            <a:ext cx="685800" cy="15293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907820" y="6179935"/>
            <a:ext cx="685800" cy="57327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771692" y="5944525"/>
            <a:ext cx="2956560" cy="550100"/>
          </a:xfrm>
          <a:custGeom>
            <a:avLst/>
            <a:gdLst>
              <a:gd name="connsiteX0" fmla="*/ 0 w 1762159"/>
              <a:gd name="connsiteY0" fmla="*/ 140973 h 1409727"/>
              <a:gd name="connsiteX1" fmla="*/ 140973 w 1762159"/>
              <a:gd name="connsiteY1" fmla="*/ 0 h 1409727"/>
              <a:gd name="connsiteX2" fmla="*/ 1621186 w 1762159"/>
              <a:gd name="connsiteY2" fmla="*/ 0 h 1409727"/>
              <a:gd name="connsiteX3" fmla="*/ 1762159 w 1762159"/>
              <a:gd name="connsiteY3" fmla="*/ 140973 h 1409727"/>
              <a:gd name="connsiteX4" fmla="*/ 1762159 w 1762159"/>
              <a:gd name="connsiteY4" fmla="*/ 1268754 h 1409727"/>
              <a:gd name="connsiteX5" fmla="*/ 1621186 w 1762159"/>
              <a:gd name="connsiteY5" fmla="*/ 1409727 h 1409727"/>
              <a:gd name="connsiteX6" fmla="*/ 140973 w 1762159"/>
              <a:gd name="connsiteY6" fmla="*/ 1409727 h 1409727"/>
              <a:gd name="connsiteX7" fmla="*/ 0 w 1762159"/>
              <a:gd name="connsiteY7" fmla="*/ 1268754 h 1409727"/>
              <a:gd name="connsiteX8" fmla="*/ 0 w 1762159"/>
              <a:gd name="connsiteY8" fmla="*/ 140973 h 1409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2159" h="1409727">
                <a:moveTo>
                  <a:pt x="0" y="140973"/>
                </a:moveTo>
                <a:cubicBezTo>
                  <a:pt x="0" y="63116"/>
                  <a:pt x="63116" y="0"/>
                  <a:pt x="140973" y="0"/>
                </a:cubicBezTo>
                <a:lnTo>
                  <a:pt x="1621186" y="0"/>
                </a:lnTo>
                <a:cubicBezTo>
                  <a:pt x="1699043" y="0"/>
                  <a:pt x="1762159" y="63116"/>
                  <a:pt x="1762159" y="140973"/>
                </a:cubicBezTo>
                <a:lnTo>
                  <a:pt x="1762159" y="1268754"/>
                </a:lnTo>
                <a:cubicBezTo>
                  <a:pt x="1762159" y="1346611"/>
                  <a:pt x="1699043" y="1409727"/>
                  <a:pt x="1621186" y="1409727"/>
                </a:cubicBezTo>
                <a:lnTo>
                  <a:pt x="140973" y="1409727"/>
                </a:lnTo>
                <a:cubicBezTo>
                  <a:pt x="63116" y="1409727"/>
                  <a:pt x="0" y="1346611"/>
                  <a:pt x="0" y="1268754"/>
                </a:cubicBezTo>
                <a:lnTo>
                  <a:pt x="0" y="14097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434" tIns="58434" rIns="58434" bIns="58434" numCol="1" spcCol="1270" anchor="ctr" anchorCtr="0">
            <a:noAutofit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dirty="0">
                <a:solidFill>
                  <a:schemeClr val="tx1"/>
                </a:solidFill>
                <a:sym typeface="Symbol" panose="05050102010706020507" pitchFamily="18" charset="2"/>
              </a:rPr>
              <a:t>Training was good or excellent: 100%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dirty="0">
                <a:solidFill>
                  <a:schemeClr val="tx1"/>
                </a:solidFill>
                <a:sym typeface="Symbol" panose="05050102010706020507" pitchFamily="18" charset="2"/>
              </a:rPr>
              <a:t>Training was enjoyable: 100%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ym typeface="Symbol" panose="05050102010706020507" pitchFamily="18" charset="2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u="sng" dirty="0">
              <a:sym typeface="Symbol" panose="05050102010706020507" pitchFamily="18" charset="2"/>
            </a:endParaRPr>
          </a:p>
        </p:txBody>
      </p:sp>
      <p:pic>
        <p:nvPicPr>
          <p:cNvPr id="18" name="Picture 17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6864" y="5870364"/>
            <a:ext cx="658495" cy="658495"/>
          </a:xfrm>
          <a:prstGeom prst="rect">
            <a:avLst/>
          </a:prstGeom>
          <a:noFill/>
        </p:spPr>
      </p:pic>
      <p:sp>
        <p:nvSpPr>
          <p:cNvPr id="3" name="AutoShape 2" descr="Image result for senior center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senior center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/>
              <a:t>Stage 2: During Adoption (Training)</a:t>
            </a:r>
            <a:endParaRPr lang="en-US" sz="40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8B2C1ED-0E61-4D4C-BAE9-4B8B560E71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426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177"/>
    </mc:Choice>
    <mc:Fallback xmlns="">
      <p:transition spd="slow" advTm="41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981200" y="2057400"/>
          <a:ext cx="8305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2: During Adoption (Training)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8468101-511A-A143-A628-E6E9F99BFE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4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80"/>
    </mc:Choice>
    <mc:Fallback xmlns="">
      <p:transition spd="slow" advTm="135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944" y="2035944"/>
            <a:ext cx="2786113" cy="2786113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2881435" y="5069006"/>
            <a:ext cx="6429131" cy="1309483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91638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5A21"/>
              </a:buClr>
              <a:buFont typeface="Times" pitchFamily="116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7ADB0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2400" b="1" kern="0" dirty="0"/>
              <a:t>Aim: </a:t>
            </a:r>
          </a:p>
          <a:p>
            <a:pPr marL="0" indent="0" algn="ctr">
              <a:buNone/>
            </a:pPr>
            <a:r>
              <a:rPr lang="en-US" sz="2400" kern="0" dirty="0"/>
              <a:t>evaluate individual-level impact and system-level delivery of LIFT through RE-AIM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3: During Implementation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058408E-572D-094B-AB2A-7538ED7503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3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55"/>
    </mc:Choice>
    <mc:Fallback xmlns="">
      <p:transition spd="slow" advTm="19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Contextual considerations figure 10-19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760" y="36504"/>
            <a:ext cx="9174480" cy="6821496"/>
          </a:xfrm>
        </p:spPr>
      </p:pic>
      <p:sp>
        <p:nvSpPr>
          <p:cNvPr id="5" name="Rectangle 4"/>
          <p:cNvSpPr/>
          <p:nvPr/>
        </p:nvSpPr>
        <p:spPr bwMode="auto">
          <a:xfrm>
            <a:off x="7257393" y="3906322"/>
            <a:ext cx="3263461" cy="55006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D31EE1A8-FE9D-F742-B56F-553E49603DB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724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9"/>
    </mc:Choice>
    <mc:Fallback xmlns="">
      <p:transition spd="slow" advTm="7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371600"/>
            <a:ext cx="8382000" cy="99417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664773"/>
              </p:ext>
            </p:extLst>
          </p:nvPr>
        </p:nvGraphicFramePr>
        <p:xfrm>
          <a:off x="529390" y="1612231"/>
          <a:ext cx="11347988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3042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Effectiveness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Adoption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Implementation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Maintenance (system)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6705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Aim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Monitor and evaluate</a:t>
                      </a:r>
                      <a:r>
                        <a:rPr lang="en-US" baseline="0" dirty="0"/>
                        <a:t> older adult participation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Confirm effectiveness of LIFT at improving functional fitness and increasing physical activity levels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Monitor and evaluate</a:t>
                      </a:r>
                      <a:r>
                        <a:rPr lang="en-US" baseline="0" dirty="0"/>
                        <a:t> Extension health educator and community partner adoption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Determine degree of fidelity to which LIFT is delivered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Evaluate administrator support</a:t>
                      </a:r>
                      <a:r>
                        <a:rPr lang="en-US" baseline="0" dirty="0"/>
                        <a:t> of the intervention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2885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Outcome </a:t>
                      </a:r>
                    </a:p>
                    <a:p>
                      <a:pPr algn="ctr"/>
                      <a:r>
                        <a:rPr lang="en-US" b="1" dirty="0"/>
                        <a:t>measures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</a:t>
                      </a:r>
                      <a:r>
                        <a:rPr lang="en-US" baseline="0" dirty="0"/>
                        <a:t> of LIFT participants, demographic items (pre-program survey)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/>
                        <a:t>Functional Fitness Assessments, International Physical Activity Questionnaire (pre/post surveys)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/>
                        <a:t>Number</a:t>
                      </a:r>
                      <a:r>
                        <a:rPr lang="en-US" baseline="0" dirty="0"/>
                        <a:t> delivering LIFT, demographic items (pre-training survey); acceptability, appropriateness, feasibility (follow-up survey)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Process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Acceptability, appropriateness, feasibility of LIFT (follow-up survey)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3: During Implementation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0ED6ECF9-89F6-BF4C-8BD7-57B421650F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5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37"/>
    </mc:Choice>
    <mc:Fallback xmlns="">
      <p:transition spd="slow" advTm="32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7169" y="121340"/>
            <a:ext cx="7628086" cy="6626616"/>
          </a:xfr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5D4CB77-E775-E144-BCF2-7E4EB4DE13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7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67"/>
    </mc:Choice>
    <mc:Fallback xmlns="">
      <p:transition spd="slow" advTm="14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477" y="1668320"/>
            <a:ext cx="9305046" cy="352136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0D8E528-0BD8-A24F-ABBF-2C4DED1764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2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55"/>
    </mc:Choice>
    <mc:Fallback xmlns="">
      <p:transition spd="slow" advTm="38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371600"/>
            <a:ext cx="8382000" cy="994172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664773"/>
              </p:ext>
            </p:extLst>
          </p:nvPr>
        </p:nvGraphicFramePr>
        <p:xfrm>
          <a:off x="529390" y="1612231"/>
          <a:ext cx="11347988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85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3042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Effectiveness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Adoption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Implementation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Maintenance (system)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6705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Aim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Monitor and evaluate</a:t>
                      </a:r>
                      <a:r>
                        <a:rPr lang="en-US" baseline="0" dirty="0"/>
                        <a:t> older adult participation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Confirm effectiveness of LIFT at improving functional fitness and increasing physical activity levels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Monitor and evaluate</a:t>
                      </a:r>
                      <a:r>
                        <a:rPr lang="en-US" baseline="0" dirty="0"/>
                        <a:t> Extension health educator and community partner adoption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Determine degree of fidelity to which LIFT is delivered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Evaluate administrator support</a:t>
                      </a:r>
                      <a:r>
                        <a:rPr lang="en-US" baseline="0" dirty="0"/>
                        <a:t> of the intervention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2885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Outcome </a:t>
                      </a:r>
                    </a:p>
                    <a:p>
                      <a:pPr algn="ctr"/>
                      <a:r>
                        <a:rPr lang="en-US" b="1" dirty="0"/>
                        <a:t>measures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</a:t>
                      </a:r>
                      <a:r>
                        <a:rPr lang="en-US" baseline="0" dirty="0"/>
                        <a:t> of LIFT participants, demographic items (pre-program survey)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/>
                        <a:t>Functional Fitness Assessments, International Physical Activity Questionnaire (pre/post surveys)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/>
                        <a:t>Number</a:t>
                      </a:r>
                      <a:r>
                        <a:rPr lang="en-US" baseline="0" dirty="0"/>
                        <a:t> delivering LIFT, demographic items (pre-training survey); acceptability, appropriateness, feasibility (follow-up survey)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Process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Acceptability, appropriateness, feasibility of LIFT (follow-up survey)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3: During Implementation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BC951C1-C063-9843-806C-A0DBEB7714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271"/>
    </mc:Choice>
    <mc:Fallback xmlns="">
      <p:transition spd="slow" advTm="802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4549729"/>
              </p:ext>
            </p:extLst>
          </p:nvPr>
        </p:nvGraphicFramePr>
        <p:xfrm>
          <a:off x="228600" y="2118361"/>
          <a:ext cx="1176688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33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33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33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33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33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451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Effectiveness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Adoption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Implementation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Maintenance (system)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0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b="1" dirty="0"/>
                        <a:t>48 attending classes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b="1" dirty="0"/>
                        <a:t>N= 37 participants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Proportion: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Lander: 1%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Guernsey: 3%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Pavillion: 34%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US" sz="600" dirty="0"/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Representativeness:* race, ethnicity, employment status,</a:t>
                      </a:r>
                      <a:r>
                        <a:rPr lang="en-US" baseline="0" dirty="0"/>
                        <a:t> education level, BMI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Not representative: age**, gender***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b="1" baseline="0" dirty="0"/>
                        <a:t>n= 10 participants 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b="0" baseline="0" dirty="0"/>
                        <a:t>Functional Fitness: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baseline="0" dirty="0"/>
                        <a:t>Increase in the 30 second chair stand test****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baseline="0" dirty="0"/>
                        <a:t>No difference in six other tests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b="0" baseline="0" dirty="0"/>
                        <a:t>Physical activity levels: not included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b="1" baseline="0" dirty="0"/>
                        <a:t>N= 3 delivery agents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b="0" baseline="0" dirty="0"/>
                        <a:t>Proportion: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Extension health educators: 17%</a:t>
                      </a:r>
                    </a:p>
                    <a:p>
                      <a:pPr marL="8001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Trained: 50%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Community partners: 18%</a:t>
                      </a:r>
                    </a:p>
                    <a:p>
                      <a:pPr marL="8001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Settings: 33%</a:t>
                      </a:r>
                    </a:p>
                    <a:p>
                      <a:pPr marL="800100" lvl="1" indent="-342900">
                        <a:buFont typeface="Arial" panose="020B0604020202020204" pitchFamily="34" charset="0"/>
                        <a:buChar char="•"/>
                      </a:pPr>
                      <a:endParaRPr lang="en-US" sz="600" baseline="0" dirty="0"/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baseline="0" dirty="0"/>
                        <a:t>Representativeness: data not available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US" sz="600" baseline="0" dirty="0"/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baseline="0" dirty="0"/>
                        <a:t>Follow-up survey: data not available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Process</a:t>
                      </a:r>
                      <a:r>
                        <a:rPr lang="en-US" baseline="0" dirty="0"/>
                        <a:t> evaluation: not included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Follow-up survey: data not available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199">
                <a:tc gridSpan="5">
                  <a:txBody>
                    <a:bodyPr/>
                    <a:lstStyle/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*Fisher’s exact test; p &gt; .05                  ****t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test; p &gt; .05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**One-sample </a:t>
                      </a:r>
                      <a:r>
                        <a:rPr lang="en-US" sz="12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test; p = .000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***Fisher’s exact test; p = .000</a:t>
                      </a:r>
                      <a:endParaRPr lang="en-US" sz="120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 bwMode="auto">
          <a:xfrm>
            <a:off x="457200" y="3898232"/>
            <a:ext cx="1524000" cy="27432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40632" y="4288457"/>
            <a:ext cx="2286000" cy="114299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91440" y="365126"/>
            <a:ext cx="74091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Stage 3: During Implementation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D89EEA9-70E3-064F-9BC5-4497CDDB24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182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Image result for survey fatig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891" y="1800719"/>
            <a:ext cx="8126221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855326" y="365126"/>
            <a:ext cx="2481349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Summary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45B81F0-AF8C-8A4C-93DB-E845E13BDC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4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23"/>
    </mc:Choice>
    <mc:Fallback xmlns="">
      <p:transition spd="slow" advTm="369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Contextual considerations figure 10-19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760" y="36504"/>
            <a:ext cx="9174480" cy="6821496"/>
          </a:xfrm>
        </p:spPr>
      </p:pic>
      <p:sp>
        <p:nvSpPr>
          <p:cNvPr id="5" name="Rectangle 4"/>
          <p:cNvSpPr/>
          <p:nvPr/>
        </p:nvSpPr>
        <p:spPr bwMode="auto">
          <a:xfrm>
            <a:off x="7246882" y="4715617"/>
            <a:ext cx="3263461" cy="875885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40A0344-A111-FC40-BA68-A22EC505A78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787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18"/>
    </mc:Choice>
    <mc:Fallback xmlns="">
      <p:transition spd="slow" advTm="249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57"/>
          <p:cNvCxnSpPr/>
          <p:nvPr/>
        </p:nvCxnSpPr>
        <p:spPr>
          <a:xfrm>
            <a:off x="2611269" y="4344543"/>
            <a:ext cx="0" cy="7845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 descr="File:Cowboy in comic a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1382" y="3429518"/>
            <a:ext cx="1522926" cy="247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4114090" y="365126"/>
            <a:ext cx="39638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Summary: Stage 1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" name="Content Placeholder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06733" y="1690688"/>
            <a:ext cx="3378535" cy="140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ounded Rectangle 41"/>
          <p:cNvSpPr/>
          <p:nvPr/>
        </p:nvSpPr>
        <p:spPr>
          <a:xfrm>
            <a:off x="1687589" y="4816546"/>
            <a:ext cx="1474639" cy="1016026"/>
          </a:xfrm>
          <a:prstGeom prst="roundRect">
            <a:avLst/>
          </a:prstGeom>
          <a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41" name="Picture 2" descr="Image result for volunteers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965" y="3892040"/>
            <a:ext cx="2618070" cy="18490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0" name="Elbow Connector 49"/>
          <p:cNvCxnSpPr>
            <a:stCxn id="40" idx="2"/>
          </p:cNvCxnSpPr>
          <p:nvPr/>
        </p:nvCxnSpPr>
        <p:spPr>
          <a:xfrm rot="16200000" flipH="1">
            <a:off x="7528602" y="1660064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5400000" flipH="1" flipV="1">
            <a:off x="4043870" y="2273231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3875" y="3768139"/>
            <a:ext cx="2500218" cy="969362"/>
          </a:xfrm>
          <a:prstGeom prst="rect">
            <a:avLst/>
          </a:prstGeom>
        </p:spPr>
      </p:pic>
      <p:cxnSp>
        <p:nvCxnSpPr>
          <p:cNvPr id="54" name="Straight Connector 53"/>
          <p:cNvCxnSpPr/>
          <p:nvPr/>
        </p:nvCxnSpPr>
        <p:spPr>
          <a:xfrm>
            <a:off x="6096000" y="3712194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ular Callout 2"/>
          <p:cNvSpPr/>
          <p:nvPr/>
        </p:nvSpPr>
        <p:spPr>
          <a:xfrm>
            <a:off x="9049407" y="801856"/>
            <a:ext cx="2911365" cy="227767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“We are independent, we’re rugged, we’ll smoke if we want to, and do not want any government folks trying to tell us how to live healthier and live longer”</a:t>
            </a:r>
            <a:endParaRPr 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CB907AE-8F3C-A547-8848-DC4EA5945A3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118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870"/>
    </mc:Choice>
    <mc:Fallback xmlns="">
      <p:transition spd="slow" advTm="158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4114090" y="365126"/>
            <a:ext cx="39638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Summary: Stage 2</a:t>
            </a:r>
          </a:p>
        </p:txBody>
      </p:sp>
      <p:sp>
        <p:nvSpPr>
          <p:cNvPr id="6" name="Flowchart: Decision 5"/>
          <p:cNvSpPr/>
          <p:nvPr/>
        </p:nvSpPr>
        <p:spPr>
          <a:xfrm>
            <a:off x="6529137" y="4572000"/>
            <a:ext cx="2313366" cy="9144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 months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252924"/>
              </p:ext>
            </p:extLst>
          </p:nvPr>
        </p:nvGraphicFramePr>
        <p:xfrm>
          <a:off x="1758462" y="1482969"/>
          <a:ext cx="8305800" cy="4319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Multiply 4"/>
          <p:cNvSpPr/>
          <p:nvPr/>
        </p:nvSpPr>
        <p:spPr>
          <a:xfrm>
            <a:off x="6779755" y="2874175"/>
            <a:ext cx="2062748" cy="1522662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3E18D35-407C-5843-B024-9378F04A6A0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671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04"/>
    </mc:Choice>
    <mc:Fallback xmlns="">
      <p:transition spd="slow" advTm="51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9134" y="7276094"/>
            <a:ext cx="5083058" cy="1587829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4114090" y="365126"/>
            <a:ext cx="39638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Summary: Stage 2</a:t>
            </a:r>
          </a:p>
        </p:txBody>
      </p:sp>
      <p:cxnSp>
        <p:nvCxnSpPr>
          <p:cNvPr id="50" name="Elbow Connector 49"/>
          <p:cNvCxnSpPr/>
          <p:nvPr/>
        </p:nvCxnSpPr>
        <p:spPr>
          <a:xfrm rot="16200000" flipH="1">
            <a:off x="7528602" y="1660064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5400000" flipH="1" flipV="1">
            <a:off x="4043870" y="2283741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096000" y="3712194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2424908" y="4514009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Content Placeholder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0282" y="4335871"/>
            <a:ext cx="2949252" cy="122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ortelco 2500 Desk Phone SLAT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7590" y="4023471"/>
            <a:ext cx="2664736" cy="237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ontent Placeholder 3"/>
          <p:cNvPicPr>
            <a:picLocks noGrp="1" noChangeAspect="1"/>
          </p:cNvPicPr>
          <p:nvPr>
            <p:ph idx="1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409" y="4048946"/>
            <a:ext cx="3316184" cy="898843"/>
          </a:xfrm>
          <a:prstGeom prst="rect">
            <a:avLst/>
          </a:prstGeom>
        </p:spPr>
      </p:pic>
      <p:pic>
        <p:nvPicPr>
          <p:cNvPr id="18" name="Picture 2" descr="Image result for gap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24358" y="1366972"/>
            <a:ext cx="5747499" cy="219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Connector 19"/>
          <p:cNvCxnSpPr/>
          <p:nvPr/>
        </p:nvCxnSpPr>
        <p:spPr>
          <a:xfrm>
            <a:off x="9580732" y="3733244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B401802-0ABA-594F-8A92-E2180B5FF0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233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726"/>
    </mc:Choice>
    <mc:Fallback xmlns="">
      <p:transition spd="slow" advTm="67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Image result for older adults exercisi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3536" y="3922613"/>
            <a:ext cx="2287465" cy="148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4114090" y="365126"/>
            <a:ext cx="39638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Summary: Stage 3</a:t>
            </a:r>
          </a:p>
        </p:txBody>
      </p:sp>
      <p:cxnSp>
        <p:nvCxnSpPr>
          <p:cNvPr id="50" name="Elbow Connector 49"/>
          <p:cNvCxnSpPr/>
          <p:nvPr/>
        </p:nvCxnSpPr>
        <p:spPr>
          <a:xfrm rot="16200000" flipH="1">
            <a:off x="7528602" y="1660064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5400000" flipH="1" flipV="1">
            <a:off x="4043870" y="2283741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096000" y="3712194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6383" y="4021981"/>
            <a:ext cx="1919236" cy="1373769"/>
          </a:xfrm>
          <a:prstGeom prst="rect">
            <a:avLst/>
          </a:prstGeom>
        </p:spPr>
      </p:pic>
      <p:pic>
        <p:nvPicPr>
          <p:cNvPr id="16" name="Content Placeholder 4"/>
          <p:cNvPicPr>
            <a:picLocks noGrp="1" noChangeAspect="1"/>
          </p:cNvPicPr>
          <p:nvPr>
            <p:ph idx="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825" y="1332551"/>
            <a:ext cx="2190351" cy="2190351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9580732" y="3712359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 bwMode="auto">
          <a:xfrm>
            <a:off x="5374277" y="2324099"/>
            <a:ext cx="304800" cy="332363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253" y="4248033"/>
            <a:ext cx="2188029" cy="140659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EBEB15E-1BA2-D948-B370-48D7EDC7B31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432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331"/>
    </mc:Choice>
    <mc:Fallback xmlns="">
      <p:transition spd="slow" advTm="129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 txBox="1">
            <a:spLocks/>
          </p:cNvSpPr>
          <p:nvPr/>
        </p:nvSpPr>
        <p:spPr>
          <a:xfrm>
            <a:off x="4114090" y="365126"/>
            <a:ext cx="3963821" cy="94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/>
              <a:t>Summary: Stage 3</a:t>
            </a:r>
          </a:p>
        </p:txBody>
      </p:sp>
      <p:cxnSp>
        <p:nvCxnSpPr>
          <p:cNvPr id="50" name="Elbow Connector 49"/>
          <p:cNvCxnSpPr/>
          <p:nvPr/>
        </p:nvCxnSpPr>
        <p:spPr>
          <a:xfrm rot="16200000" flipH="1">
            <a:off x="7528602" y="1660064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5400000" flipH="1" flipV="1">
            <a:off x="4043870" y="2283741"/>
            <a:ext cx="619529" cy="348473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096000" y="3712194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6383" y="4021981"/>
            <a:ext cx="1919236" cy="137376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20006" y="4061597"/>
            <a:ext cx="934218" cy="1779462"/>
          </a:xfrm>
          <a:prstGeom prst="rect">
            <a:avLst/>
          </a:prstGeom>
        </p:spPr>
      </p:pic>
      <p:pic>
        <p:nvPicPr>
          <p:cNvPr id="16" name="Content Placeholder 4"/>
          <p:cNvPicPr>
            <a:picLocks noGrp="1" noChangeAspect="1"/>
          </p:cNvPicPr>
          <p:nvPr>
            <p:ph idx="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825" y="1332551"/>
            <a:ext cx="2190351" cy="2190351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9580732" y="3712359"/>
            <a:ext cx="0" cy="313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 bwMode="auto">
          <a:xfrm>
            <a:off x="5374277" y="2324099"/>
            <a:ext cx="304800" cy="332363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253" y="4248033"/>
            <a:ext cx="2188029" cy="140659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26E3CD8-E91D-C246-B307-D10C675CBA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1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91"/>
    </mc:Choice>
    <mc:Fallback xmlns="">
      <p:transition spd="slow" advTm="21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Contextual considerations figure 10-19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760" y="36504"/>
            <a:ext cx="9174480" cy="6821496"/>
          </a:xfrm>
        </p:spPr>
      </p:pic>
      <p:sp>
        <p:nvSpPr>
          <p:cNvPr id="5" name="Rectangle 4"/>
          <p:cNvSpPr/>
          <p:nvPr/>
        </p:nvSpPr>
        <p:spPr bwMode="auto">
          <a:xfrm>
            <a:off x="7236371" y="6074979"/>
            <a:ext cx="3263461" cy="63062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0D5CBA9-1973-374B-96D4-DE524D2E53B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531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57"/>
    </mc:Choice>
    <mc:Fallback xmlns="">
      <p:transition spd="slow" advTm="26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5793" y="13648"/>
            <a:ext cx="6380414" cy="58424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488668"/>
            <a:ext cx="1836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Braun et al., 2014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7772400" y="3243944"/>
            <a:ext cx="696686" cy="65314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ＭＳ Ｐゴシック" pitchFamily="116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8515" y="6102058"/>
            <a:ext cx="5234971" cy="646331"/>
          </a:xfrm>
          <a:prstGeom prst="rect">
            <a:avLst/>
          </a:prstGeom>
          <a:solidFill>
            <a:schemeClr val="bg1"/>
          </a:solidFill>
          <a:ln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kern="0" dirty="0">
                <a:solidFill>
                  <a:prstClr val="black"/>
                </a:solidFill>
                <a:latin typeface="Calibri" panose="020F0502020204030204"/>
              </a:rPr>
              <a:t>“This same system of Extension can do for the nation’s health what it did for American agriculture.” 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E4023DA-05D4-0648-814B-42BF6D6D706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204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41"/>
    </mc:Choice>
    <mc:Fallback xmlns="">
      <p:transition spd="slow" advTm="89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6831" y="818323"/>
            <a:ext cx="8898339" cy="565929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538578" y="4320988"/>
            <a:ext cx="412246" cy="27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0" y="6504801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Balis et al., 2018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71800" y="204720"/>
            <a:ext cx="624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Locations of Extension-delivered </a:t>
            </a:r>
          </a:p>
          <a:p>
            <a:pPr algn="ctr"/>
            <a:r>
              <a:rPr lang="en-US" sz="2000" dirty="0"/>
              <a:t>older adult physical activity programs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E78D149-82FE-5141-95EC-E0950B1A92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043"/>
    </mc:Choice>
    <mc:Fallback xmlns="">
      <p:transition spd="slow" advTm="720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3968" y="-6960"/>
            <a:ext cx="8884064" cy="6864959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4326340" y="2374710"/>
            <a:ext cx="327547" cy="32754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/>
          <p:cNvSpPr/>
          <p:nvPr/>
        </p:nvSpPr>
        <p:spPr>
          <a:xfrm>
            <a:off x="8584015" y="3261745"/>
            <a:ext cx="327547" cy="32754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rved Down Arrow 13"/>
          <p:cNvSpPr/>
          <p:nvPr/>
        </p:nvSpPr>
        <p:spPr>
          <a:xfrm rot="639089" flipH="1">
            <a:off x="4654764" y="1883507"/>
            <a:ext cx="4050629" cy="83633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DC827B9-511F-3C4A-8992-7739CF34F1C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741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29"/>
    </mc:Choice>
    <mc:Fallback xmlns="">
      <p:transition spd="slow" advTm="16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592" y="590550"/>
            <a:ext cx="9456817" cy="5676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504801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Harden et al., 2018</a:t>
            </a:r>
            <a:endParaRPr lang="en-US" sz="12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4A43C18-8179-AF44-9952-C2AF3F1C0F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9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03"/>
    </mc:Choice>
    <mc:Fallback xmlns="">
      <p:transition spd="slow" advTm="23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lis_Beginning with the end in mind.pdf - Adobe Acrobat Pro"/>
          <p:cNvPicPr>
            <a:picLocks noGrp="1" noChangeAspect="1"/>
          </p:cNvPicPr>
          <p:nvPr>
            <p:ph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90" t="13460" r="16092" b="2677"/>
          <a:stretch/>
        </p:blipFill>
        <p:spPr>
          <a:xfrm>
            <a:off x="838200" y="16625"/>
            <a:ext cx="5194300" cy="6799811"/>
          </a:xfrm>
        </p:spPr>
      </p:pic>
      <p:grpSp>
        <p:nvGrpSpPr>
          <p:cNvPr id="5" name="Group 4"/>
          <p:cNvGrpSpPr/>
          <p:nvPr/>
        </p:nvGrpSpPr>
        <p:grpSpPr>
          <a:xfrm>
            <a:off x="8001000" y="686098"/>
            <a:ext cx="2539007" cy="1523404"/>
            <a:chOff x="1190" y="1270297"/>
            <a:chExt cx="2539007" cy="1523404"/>
          </a:xfrm>
        </p:grpSpPr>
        <p:sp>
          <p:nvSpPr>
            <p:cNvPr id="6" name="Rounded Rectangle 5"/>
            <p:cNvSpPr/>
            <p:nvPr/>
          </p:nvSpPr>
          <p:spPr>
            <a:xfrm>
              <a:off x="1190" y="1270297"/>
              <a:ext cx="2539007" cy="15234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45809" y="1314916"/>
              <a:ext cx="2449769" cy="14341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en-US" sz="1400" dirty="0"/>
                <a:t>Capture perceptions of Extension Educators who could deliver the program in practice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000999" y="2718098"/>
            <a:ext cx="2539007" cy="1523404"/>
            <a:chOff x="1190" y="1270297"/>
            <a:chExt cx="2539007" cy="1523404"/>
          </a:xfrm>
        </p:grpSpPr>
        <p:sp>
          <p:nvSpPr>
            <p:cNvPr id="10" name="Rounded Rectangle 9"/>
            <p:cNvSpPr/>
            <p:nvPr/>
          </p:nvSpPr>
          <p:spPr>
            <a:xfrm>
              <a:off x="1190" y="1270297"/>
              <a:ext cx="2539007" cy="15234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45809" y="1314916"/>
              <a:ext cx="2449769" cy="14341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en-US" sz="1400" dirty="0"/>
                <a:t>Understand delivery personnel’s adoption-decision making process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000998" y="4604217"/>
            <a:ext cx="2539007" cy="1523404"/>
            <a:chOff x="1190" y="1270297"/>
            <a:chExt cx="2539007" cy="1523404"/>
          </a:xfrm>
        </p:grpSpPr>
        <p:sp>
          <p:nvSpPr>
            <p:cNvPr id="14" name="Rounded Rectangle 13"/>
            <p:cNvSpPr/>
            <p:nvPr/>
          </p:nvSpPr>
          <p:spPr>
            <a:xfrm>
              <a:off x="1190" y="1270297"/>
              <a:ext cx="2539007" cy="15234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45809" y="1314916"/>
              <a:ext cx="2449769" cy="14341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en-US" sz="1400" dirty="0"/>
                <a:t>Evaluate program through </a:t>
              </a:r>
            </a:p>
            <a:p>
              <a:pPr algn="ctr"/>
              <a:r>
                <a:rPr lang="en-US" sz="1400" dirty="0"/>
                <a:t>RE-AIM framework</a:t>
              </a:r>
            </a:p>
          </p:txBody>
        </p:sp>
      </p:grpSp>
      <p:sp>
        <p:nvSpPr>
          <p:cNvPr id="16" name="Down Arrow 15"/>
          <p:cNvSpPr/>
          <p:nvPr/>
        </p:nvSpPr>
        <p:spPr bwMode="auto">
          <a:xfrm>
            <a:off x="9118101" y="2400598"/>
            <a:ext cx="304800" cy="228600"/>
          </a:xfrm>
          <a:prstGeom prst="downArrow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7" name="Down Arrow 16"/>
          <p:cNvSpPr/>
          <p:nvPr/>
        </p:nvSpPr>
        <p:spPr bwMode="auto">
          <a:xfrm>
            <a:off x="9143501" y="4343698"/>
            <a:ext cx="304800" cy="228600"/>
          </a:xfrm>
          <a:prstGeom prst="downArrow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52576" y="6581002"/>
            <a:ext cx="12995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(Balis et al., 2018)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43DF7E1-21E0-EF44-A028-AB9AE6B69A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8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053"/>
    </mc:Choice>
    <mc:Fallback xmlns="">
      <p:transition spd="slow" advTm="57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6544" y="1214907"/>
            <a:ext cx="8229600" cy="4199268"/>
          </a:xfr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5ADD930-9354-2940-A560-C8C10B473A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14"/>
    </mc:Choice>
    <mc:Fallback xmlns="">
      <p:transition spd="slow" advTm="173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7|5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1.2|103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3|2.1|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6|27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5|0.3|0.5|0.2|0.2|0.2|0.4|0.7|4.6|2.7|14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7|0.7|0.4|2|2.4|2.9|28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1503</Words>
  <Application>Microsoft Macintosh PowerPoint</Application>
  <PresentationFormat>Widescreen</PresentationFormat>
  <Paragraphs>388</Paragraphs>
  <Slides>39</Slides>
  <Notes>36</Notes>
  <HiddenSlides>0</HiddenSlides>
  <MMClips>39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Times New Roman</vt:lpstr>
      <vt:lpstr>Office Theme</vt:lpstr>
      <vt:lpstr>Beginning With the End in Mind: Using RE-AIM to Guide Program Planning, Implementation, and Evaluation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Stage 1: Before Adoption</vt:lpstr>
      <vt:lpstr>PowerPoint Presentation</vt:lpstr>
      <vt:lpstr>PowerPoint Presentation</vt:lpstr>
      <vt:lpstr>PowerPoint Presentation</vt:lpstr>
      <vt:lpstr>Qualitative Results (N= 2) </vt:lpstr>
      <vt:lpstr>PowerPoint Presentation</vt:lpstr>
      <vt:lpstr>Stage 2: During Adoption (Training)</vt:lpstr>
      <vt:lpstr>Stage 2: During Adoption (Training)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Balis</dc:creator>
  <cp:lastModifiedBy>Thomas Strayer</cp:lastModifiedBy>
  <cp:revision>69</cp:revision>
  <dcterms:created xsi:type="dcterms:W3CDTF">2019-02-06T18:08:30Z</dcterms:created>
  <dcterms:modified xsi:type="dcterms:W3CDTF">2019-02-26T14:45:20Z</dcterms:modified>
</cp:coreProperties>
</file>